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60" r:id="rId3"/>
  </p:sldMasterIdLst>
  <p:notesMasterIdLst>
    <p:notesMasterId r:id="rId37"/>
  </p:notesMasterIdLst>
  <p:handoutMasterIdLst>
    <p:handoutMasterId r:id="rId38"/>
  </p:handoutMasterIdLst>
  <p:sldIdLst>
    <p:sldId id="347" r:id="rId4"/>
    <p:sldId id="445" r:id="rId5"/>
    <p:sldId id="425" r:id="rId6"/>
    <p:sldId id="406" r:id="rId7"/>
    <p:sldId id="439" r:id="rId8"/>
    <p:sldId id="456" r:id="rId9"/>
    <p:sldId id="457" r:id="rId10"/>
    <p:sldId id="407" r:id="rId11"/>
    <p:sldId id="455" r:id="rId12"/>
    <p:sldId id="459" r:id="rId13"/>
    <p:sldId id="460" r:id="rId14"/>
    <p:sldId id="438" r:id="rId15"/>
    <p:sldId id="454" r:id="rId16"/>
    <p:sldId id="440" r:id="rId17"/>
    <p:sldId id="458" r:id="rId18"/>
    <p:sldId id="441" r:id="rId19"/>
    <p:sldId id="442" r:id="rId20"/>
    <p:sldId id="461" r:id="rId21"/>
    <p:sldId id="443" r:id="rId22"/>
    <p:sldId id="451" r:id="rId23"/>
    <p:sldId id="446" r:id="rId24"/>
    <p:sldId id="426" r:id="rId25"/>
    <p:sldId id="448" r:id="rId26"/>
    <p:sldId id="428" r:id="rId27"/>
    <p:sldId id="462" r:id="rId28"/>
    <p:sldId id="429" r:id="rId29"/>
    <p:sldId id="430" r:id="rId30"/>
    <p:sldId id="463" r:id="rId31"/>
    <p:sldId id="464" r:id="rId32"/>
    <p:sldId id="434" r:id="rId33"/>
    <p:sldId id="453" r:id="rId34"/>
    <p:sldId id="452" r:id="rId35"/>
    <p:sldId id="383" r:id="rId36"/>
  </p:sldIdLst>
  <p:sldSz cx="9144000" cy="6858000" type="screen4x3"/>
  <p:notesSz cx="6858000" cy="9144000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2952F0"/>
    <a:srgbClr val="4CE449"/>
    <a:srgbClr val="24DB63"/>
    <a:srgbClr val="53AE14"/>
    <a:srgbClr val="FFA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4"/>
    <p:restoredTop sz="92876"/>
  </p:normalViewPr>
  <p:slideViewPr>
    <p:cSldViewPr snapToObjects="1">
      <p:cViewPr varScale="1">
        <p:scale>
          <a:sx n="121" d="100"/>
          <a:sy n="121" d="100"/>
        </p:scale>
        <p:origin x="222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A4B93A11-9CD3-F546-81ED-B2643C50868C}" type="datetime1">
              <a:rPr lang="de-DE" altLang="de-DE"/>
              <a:pPr/>
              <a:t>15.05.19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313E2B26-6C17-6440-910A-B2E707ABC67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82812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BB6761E9-7927-914B-BD09-1A80FCB88DC4}" type="datetime1">
              <a:rPr lang="de-DE" altLang="de-DE"/>
              <a:pPr/>
              <a:t>15.05.19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CH" altLang="de-DE"/>
              <a:t>Mastertextformat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2907615-23F3-304A-81DF-AABDF834E62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284064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Frage &gt; stimmen die Kompetenzen?</a:t>
            </a:r>
          </a:p>
          <a:p>
            <a:r>
              <a:rPr lang="de-DE" dirty="0"/>
              <a:t>Und &gt; Lassen sich mit den Leistungszielen die Kompetenzen erreichen?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07615-23F3-304A-81DF-AABDF834E621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32149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07615-23F3-304A-81DF-AABDF834E621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4696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07615-23F3-304A-81DF-AABDF834E621}" type="slidenum">
              <a:rPr lang="de-DE" altLang="de-DE" smtClean="0"/>
              <a:pPr/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66637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07615-23F3-304A-81DF-AABDF834E621}" type="slidenum">
              <a:rPr lang="de-DE" altLang="de-DE" smtClean="0"/>
              <a:pPr/>
              <a:t>27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6555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07615-23F3-304A-81DF-AABDF834E621}" type="slidenum">
              <a:rPr lang="de-DE" altLang="de-DE" smtClean="0"/>
              <a:pPr/>
              <a:t>28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3294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07615-23F3-304A-81DF-AABDF834E621}" type="slidenum">
              <a:rPr lang="de-DE" altLang="de-DE" smtClean="0"/>
              <a:pPr/>
              <a:t>29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2097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65040" y="2130425"/>
            <a:ext cx="662176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65040" y="3886200"/>
            <a:ext cx="66217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2065338" y="6356350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fld id="{B4A11542-557B-FC45-A4C8-F66074653094}" type="datetime1">
              <a:rPr lang="de-DE" altLang="de-DE"/>
              <a:pPr/>
              <a:t>15.05.19</a:t>
            </a:fld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851275" y="6356350"/>
            <a:ext cx="21685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40CDC-55FD-EC4A-B7FC-71B671D6F4D6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7077966-2103-2641-BB81-325E37BEB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4910" y="476671"/>
            <a:ext cx="4290930" cy="93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2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0866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43AFD1-F32D-2641-85C0-273EE448CCE7}" type="datetime1">
              <a:rPr lang="de-DE" altLang="de-DE"/>
              <a:pPr/>
              <a:t>15.05.19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9D22B-8CD2-A14E-9F79-B52E1AB796E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1043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CD0DF4-CC1D-8746-8396-D2E99310CFDC}" type="datetime1">
              <a:rPr lang="de-DE" altLang="de-DE"/>
              <a:pPr/>
              <a:t>15.05.19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CAC0E-3F24-EF47-994E-9D2241B2516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086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C51064-BB71-464D-80D4-3274CF6580A7}" type="datetime1">
              <a:rPr lang="de-DE" altLang="de-DE"/>
              <a:pPr/>
              <a:t>15.05.19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CF758-5C51-0041-A012-A5D59C590BF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0673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621BEC-49F6-FA43-817E-866A9A887E4D}" type="datetime1">
              <a:rPr lang="de-DE" altLang="de-DE"/>
              <a:pPr/>
              <a:t>15.05.19</a:t>
            </a:fld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D6B45-0487-9A43-A0C8-A11B07E2884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07536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27A6D1-E9DF-3544-B22E-34985DB80457}" type="datetime1">
              <a:rPr lang="de-DE" altLang="de-DE"/>
              <a:pPr/>
              <a:t>15.05.19</a:t>
            </a:fld>
            <a:endParaRPr lang="de-DE" alt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891E0-2D33-E34D-A933-14805BB9640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43089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A39DA7-0425-3C47-BC00-80252CD1ED69}" type="datetime1">
              <a:rPr lang="de-DE" altLang="de-DE"/>
              <a:pPr/>
              <a:t>15.05.19</a:t>
            </a:fld>
            <a:endParaRPr lang="de-DE" alt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A198B-D1A8-4649-B88C-872C14E593C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053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4BB443-00AC-4F4B-B915-F6A5867B9B91}" type="datetime1">
              <a:rPr lang="de-DE" altLang="de-DE"/>
              <a:pPr/>
              <a:t>15.05.19</a:t>
            </a:fld>
            <a:endParaRPr lang="de-DE" alt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65F9E-22BF-E140-8164-FA6A204B34E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1013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370C28-98B0-0746-9A83-4A6A0E36D47C}" type="datetime1">
              <a:rPr lang="de-DE" altLang="de-DE"/>
              <a:pPr/>
              <a:t>15.05.19</a:t>
            </a:fld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76D08-B522-A047-B218-178D40F57E9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58374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CF00F1-16BF-8C4A-B834-AD3C9E2C67D5}" type="datetime1">
              <a:rPr lang="de-DE" altLang="de-DE"/>
              <a:pPr/>
              <a:t>15.05.19</a:t>
            </a:fld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7D021-B9C7-DB4B-9DC5-6215DD76888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3255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8197EC-A0D6-CD4A-BB02-7B2095A21A52}" type="datetime1">
              <a:rPr lang="de-DE" altLang="de-DE"/>
              <a:pPr/>
              <a:t>15.05.19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52D5D-0D1E-5147-9792-7911597C0DD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087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aseline="0">
                <a:solidFill>
                  <a:srgbClr val="53AE14"/>
                </a:solidFill>
              </a:defRPr>
            </a:lvl1pPr>
          </a:lstStyle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400" baseline="0"/>
            </a:lvl2pPr>
            <a:lvl3pPr>
              <a:defRPr sz="2200"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79613" y="6356350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fld id="{9638D061-DFE4-AD4E-9156-C4A65B50C728}" type="datetime1">
              <a:rPr lang="de-DE" altLang="de-DE"/>
              <a:pPr/>
              <a:t>15.05.19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32163" y="6356350"/>
            <a:ext cx="2895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FEC45-E554-1141-8F5B-E3649456C5E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38028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699E6C-E8EC-EE4A-B165-E8AF2A93DE48}" type="datetime1">
              <a:rPr lang="de-DE" altLang="de-DE"/>
              <a:pPr/>
              <a:t>15.05.19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72E96-0923-6243-8838-71E2D80F9AD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01237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0866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CA7EBC-031C-CD4E-AEE7-A0002D773F38}" type="datetime1">
              <a:rPr lang="de-DE" altLang="de-DE"/>
              <a:pPr/>
              <a:t>15.05.19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EABF8-B24F-2F4E-A807-6F6C4270562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01710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04B84-2E10-3743-BDD2-BCEA31719ABF}" type="datetime1">
              <a:rPr lang="de-DE" altLang="de-DE"/>
              <a:pPr/>
              <a:t>15.05.19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8ACFD-7375-C841-BFE1-6568D854500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4242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191CC0-04D4-B74A-B13D-AEF3D987FA8E}" type="datetime1">
              <a:rPr lang="de-DE" altLang="de-DE"/>
              <a:pPr/>
              <a:t>15.05.19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5107F-7545-DC47-9861-67D65EA7D02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16690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3359D9-1C5E-E241-8982-D9A28D0764F5}" type="datetime1">
              <a:rPr lang="de-DE" altLang="de-DE"/>
              <a:pPr/>
              <a:t>15.05.19</a:t>
            </a:fld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A28CE-7B0D-1F40-882E-5BB0EDA1ADC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68301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9EF8F1-B659-6C44-A426-4BCFFA90CB50}" type="datetime1">
              <a:rPr lang="de-DE" altLang="de-DE"/>
              <a:pPr/>
              <a:t>15.05.19</a:t>
            </a:fld>
            <a:endParaRPr lang="de-DE" alt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974BE-FF1E-C546-89B5-0D7A1869B91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122335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579793-A190-D744-9EFD-5768B645BB63}" type="datetime1">
              <a:rPr lang="de-DE" altLang="de-DE"/>
              <a:pPr/>
              <a:t>15.05.19</a:t>
            </a:fld>
            <a:endParaRPr lang="de-DE" alt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D83FD-D284-BE46-8856-546E92B0EE3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14853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FD9F6A-4F86-3944-8A4A-3219C1C88A38}" type="datetime1">
              <a:rPr lang="de-DE" altLang="de-DE"/>
              <a:pPr/>
              <a:t>15.05.19</a:t>
            </a:fld>
            <a:endParaRPr lang="de-DE" alt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524F5-57C5-6447-8B7A-D3D9FCCF0A8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0044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CCCF5D-BF57-9C40-B42C-F2E620A53474}" type="datetime1">
              <a:rPr lang="de-DE" altLang="de-DE"/>
              <a:pPr/>
              <a:t>15.05.19</a:t>
            </a:fld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ACCBA-3F5B-8547-8099-DD23161E3E5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39045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F040E0-C85E-FD41-8F0A-30A8E162CADF}" type="datetime1">
              <a:rPr lang="de-DE" altLang="de-DE"/>
              <a:pPr/>
              <a:t>15.05.19</a:t>
            </a:fld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8EEE1-6E0E-7845-8F6F-E57287B37B6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4333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3100" y="274638"/>
            <a:ext cx="6743700" cy="1143000"/>
          </a:xfrm>
        </p:spPr>
        <p:txBody>
          <a:bodyPr/>
          <a:lstStyle>
            <a:lvl1pPr>
              <a:defRPr sz="2400">
                <a:solidFill>
                  <a:srgbClr val="53AE14"/>
                </a:solidFill>
              </a:defRPr>
            </a:lvl1pPr>
          </a:lstStyle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92313" y="6356350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fld id="{DA2C28B2-6AF6-CF48-9D8E-20C8AFEE7DB2}" type="datetime1">
              <a:rPr lang="de-DE" altLang="de-DE"/>
              <a:pPr/>
              <a:t>15.05.19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32163" y="6356350"/>
            <a:ext cx="2895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0AD6D-57A7-AE43-B8C5-D9067ACAFBB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4071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AA6868-3452-AC49-872B-DF003B8A4592}" type="datetime1">
              <a:rPr lang="de-DE" altLang="de-DE"/>
              <a:pPr/>
              <a:t>15.05.19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F7163-41D7-B145-92AB-C8C6A7CBE4D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031693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844910-4EB1-2247-A518-09D21F480885}" type="datetime1">
              <a:rPr lang="de-DE" altLang="de-DE"/>
              <a:pPr/>
              <a:t>15.05.19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23F2B-B084-7B4B-8252-6D299215BFF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6080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703" y="4406900"/>
            <a:ext cx="658701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07703" y="2906713"/>
            <a:ext cx="65870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0A5C34-7CB8-3646-86C5-A4D037F26C1B}" type="datetime1">
              <a:rPr lang="de-DE" altLang="de-DE"/>
              <a:pPr/>
              <a:t>15.05.19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724B1-50B1-D841-B5FE-8A718E6D365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6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89D596-C17F-5B43-9016-A73E600393F5}" type="datetime1">
              <a:rPr lang="de-DE" altLang="de-DE"/>
              <a:pPr/>
              <a:t>15.05.19</a:t>
            </a:fld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FAB6A-5F3E-3441-B283-D891D919D62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414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6F18B-2F8B-B34C-94E1-B24F903A2BC2}" type="datetime1">
              <a:rPr lang="de-DE" altLang="de-DE"/>
              <a:pPr/>
              <a:t>15.05.19</a:t>
            </a:fld>
            <a:endParaRPr lang="de-DE" alt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F39D9-F667-914B-BEB6-1F07F7E4E8E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78397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B331D1-AAC2-6342-9AAB-DA3707E817A6}" type="datetime1">
              <a:rPr lang="de-DE" altLang="de-DE"/>
              <a:pPr/>
              <a:t>15.05.19</a:t>
            </a:fld>
            <a:endParaRPr lang="de-DE" alt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B81F5-DD1B-D144-891C-947E0E5CAC9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291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432C72-9729-174C-B15A-1BE6BEFF1CB4}" type="datetime1">
              <a:rPr lang="de-DE" altLang="de-DE"/>
              <a:pPr/>
              <a:t>15.05.19</a:t>
            </a:fld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79FBB-D4CB-7747-96BA-55AE6DAF85F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2039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584A15-5096-EC4F-8698-5F612EA95D7A}" type="datetime1">
              <a:rPr lang="de-DE" altLang="de-DE"/>
              <a:pPr/>
              <a:t>15.05.19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4F7A2-DFD8-574F-AC86-77700C6D492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436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943100" y="274638"/>
            <a:ext cx="6743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Mastertitelformat bearbeiten</a:t>
            </a:r>
            <a:endParaRPr lang="de-DE" alt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943100" y="1600200"/>
            <a:ext cx="67437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Mastertextformat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908175" y="6356350"/>
            <a:ext cx="1066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Verdana" charset="0"/>
              </a:defRPr>
            </a:lvl1pPr>
          </a:lstStyle>
          <a:p>
            <a:fld id="{1A13DA0F-5CF0-0D46-84B6-51302C7B32CA}" type="datetime1">
              <a:rPr lang="de-DE" altLang="de-DE"/>
              <a:pPr/>
              <a:t>15.05.19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48038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Verdana" charset="0"/>
              </a:defRPr>
            </a:lvl1pPr>
          </a:lstStyle>
          <a:p>
            <a:fld id="{1BD383E0-CC9B-D340-816C-4491948FB873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31" name="Bild 1" descr="Forstpraktiker.png"/>
          <p:cNvSpPr>
            <a:spLocks noChangeAspect="1"/>
          </p:cNvSpPr>
          <p:nvPr userDrawn="1"/>
        </p:nvSpPr>
        <p:spPr bwMode="auto">
          <a:xfrm>
            <a:off x="0" y="0"/>
            <a:ext cx="1701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de-DE" altLang="de-DE" sz="1800"/>
          </a:p>
        </p:txBody>
      </p:sp>
      <p:pic>
        <p:nvPicPr>
          <p:cNvPr id="1032" name="Bild 1" descr="Forstpraktiker.png"/>
          <p:cNvPicPr>
            <a:picLocks noChangeAspect="1"/>
          </p:cNvPicPr>
          <p:nvPr userDrawn="1"/>
        </p:nvPicPr>
        <p:blipFill>
          <a:blip r:embed="rId11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173831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57" r:id="rId1"/>
    <p:sldLayoutId id="2147485058" r:id="rId2"/>
    <p:sldLayoutId id="2147485059" r:id="rId3"/>
    <p:sldLayoutId id="2147485026" r:id="rId4"/>
    <p:sldLayoutId id="2147485027" r:id="rId5"/>
    <p:sldLayoutId id="2147485028" r:id="rId6"/>
    <p:sldLayoutId id="2147485029" r:id="rId7"/>
    <p:sldLayoutId id="2147485032" r:id="rId8"/>
    <p:sldLayoutId id="2147485033" r:id="rId9"/>
  </p:sldLayoutIdLst>
  <p:hf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53AE14"/>
          </a:solidFill>
          <a:latin typeface="Verdana"/>
          <a:ea typeface="ＭＳ Ｐゴシック" pitchFamily="-107" charset="-128"/>
          <a:cs typeface="ＭＳ Ｐゴシック" pitchFamily="-107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3AE14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3AE14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3AE14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3AE14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Verdana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tx1"/>
          </a:solidFill>
          <a:latin typeface="Verdana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platzhalter 1"/>
          <p:cNvSpPr>
            <a:spLocks noGrp="1"/>
          </p:cNvSpPr>
          <p:nvPr>
            <p:ph type="title"/>
          </p:nvPr>
        </p:nvSpPr>
        <p:spPr bwMode="auto">
          <a:xfrm>
            <a:off x="1524000" y="274638"/>
            <a:ext cx="655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dirty="0"/>
              <a:t>Mastertitelformat bearbeiten</a:t>
            </a:r>
            <a:endParaRPr lang="de-DE" altLang="de-DE" dirty="0"/>
          </a:p>
        </p:txBody>
      </p:sp>
      <p:sp>
        <p:nvSpPr>
          <p:cNvPr id="1433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524000" y="1600200"/>
            <a:ext cx="716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Mastertextformat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524000" y="6356350"/>
            <a:ext cx="1066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Verdana" charset="0"/>
              </a:defRPr>
            </a:lvl1pPr>
          </a:lstStyle>
          <a:p>
            <a:fld id="{81F0918E-19C1-7D47-AA62-5ED9E174A931}" type="datetime1">
              <a:rPr lang="de-DE" altLang="de-DE"/>
              <a:pPr/>
              <a:t>15.05.19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Verdana" charset="0"/>
              </a:defRPr>
            </a:lvl1pPr>
          </a:lstStyle>
          <a:p>
            <a:fld id="{2E728E57-4FF3-6542-AB98-00C92AA7A4FF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14343" name="Picture 2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279"/>
          <a:stretch>
            <a:fillRect/>
          </a:stretch>
        </p:blipFill>
        <p:spPr bwMode="auto">
          <a:xfrm>
            <a:off x="-36513" y="0"/>
            <a:ext cx="1055688" cy="775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Bild 1" descr="codoc_logo_11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5163" y="274638"/>
            <a:ext cx="6080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35" r:id="rId1"/>
    <p:sldLayoutId id="2147485036" r:id="rId2"/>
    <p:sldLayoutId id="2147485037" r:id="rId3"/>
    <p:sldLayoutId id="2147485038" r:id="rId4"/>
    <p:sldLayoutId id="2147485039" r:id="rId5"/>
    <p:sldLayoutId id="2147485040" r:id="rId6"/>
    <p:sldLayoutId id="2147485041" r:id="rId7"/>
    <p:sldLayoutId id="2147485042" r:id="rId8"/>
    <p:sldLayoutId id="2147485043" r:id="rId9"/>
    <p:sldLayoutId id="2147485044" r:id="rId10"/>
    <p:sldLayoutId id="2147485045" r:id="rId11"/>
  </p:sldLayoutIdLst>
  <p:hf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E46C0A"/>
          </a:solidFill>
          <a:latin typeface="Verdana"/>
          <a:ea typeface="ＭＳ Ｐゴシック" pitchFamily="-107" charset="-128"/>
          <a:cs typeface="ＭＳ Ｐゴシック" pitchFamily="-107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Verdana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tx1"/>
          </a:solidFill>
          <a:latin typeface="Verdana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platzhalter 1"/>
          <p:cNvSpPr>
            <a:spLocks noGrp="1"/>
          </p:cNvSpPr>
          <p:nvPr>
            <p:ph type="title"/>
          </p:nvPr>
        </p:nvSpPr>
        <p:spPr bwMode="auto">
          <a:xfrm>
            <a:off x="1524000" y="274638"/>
            <a:ext cx="655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Mastertitelformat bearbeiten</a:t>
            </a:r>
            <a:endParaRPr lang="de-DE" altLang="de-DE"/>
          </a:p>
        </p:txBody>
      </p:sp>
      <p:sp>
        <p:nvSpPr>
          <p:cNvPr id="266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524000" y="1600200"/>
            <a:ext cx="716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Mastertextformat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524000" y="6356350"/>
            <a:ext cx="1066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Verdana" charset="0"/>
              </a:defRPr>
            </a:lvl1pPr>
          </a:lstStyle>
          <a:p>
            <a:fld id="{094569A7-F562-754C-B2E2-8489A38022A6}" type="datetime1">
              <a:rPr lang="de-DE" altLang="de-DE"/>
              <a:pPr/>
              <a:t>15.05.19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Verdana" charset="0"/>
              </a:defRPr>
            </a:lvl1pPr>
          </a:lstStyle>
          <a:p>
            <a:fld id="{97CF5224-06D6-D84E-A75A-4D49D9491AFF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26631" name="Picture 2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279"/>
          <a:stretch>
            <a:fillRect/>
          </a:stretch>
        </p:blipFill>
        <p:spPr bwMode="auto">
          <a:xfrm>
            <a:off x="-36513" y="0"/>
            <a:ext cx="1055688" cy="775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Bild 1" descr="codoc_logo_11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5163" y="274638"/>
            <a:ext cx="6080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46" r:id="rId1"/>
    <p:sldLayoutId id="2147485047" r:id="rId2"/>
    <p:sldLayoutId id="2147485048" r:id="rId3"/>
    <p:sldLayoutId id="2147485049" r:id="rId4"/>
    <p:sldLayoutId id="2147485050" r:id="rId5"/>
    <p:sldLayoutId id="2147485051" r:id="rId6"/>
    <p:sldLayoutId id="2147485052" r:id="rId7"/>
    <p:sldLayoutId id="2147485053" r:id="rId8"/>
    <p:sldLayoutId id="2147485054" r:id="rId9"/>
    <p:sldLayoutId id="2147485055" r:id="rId10"/>
    <p:sldLayoutId id="2147485056" r:id="rId11"/>
  </p:sldLayoutIdLst>
  <p:hf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E46C0A"/>
          </a:solidFill>
          <a:latin typeface="Verdana"/>
          <a:ea typeface="ＭＳ Ｐゴシック" pitchFamily="-107" charset="-128"/>
          <a:cs typeface="ＭＳ Ｐゴシック" pitchFamily="-107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Verdana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tx1"/>
          </a:solidFill>
          <a:latin typeface="Verdana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el 1"/>
          <p:cNvSpPr>
            <a:spLocks noGrp="1"/>
          </p:cNvSpPr>
          <p:nvPr>
            <p:ph type="ctrTitle"/>
          </p:nvPr>
        </p:nvSpPr>
        <p:spPr>
          <a:xfrm>
            <a:off x="2065338" y="2180010"/>
            <a:ext cx="6827142" cy="1897062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de-DE" sz="2800" dirty="0">
                <a:solidFill>
                  <a:srgbClr val="2952F0"/>
                </a:solidFill>
              </a:rPr>
              <a:t>Information über die Revision der Bildungsverordnung Forstwart/-in</a:t>
            </a:r>
            <a:br>
              <a:rPr lang="de-DE" sz="2800" dirty="0">
                <a:solidFill>
                  <a:srgbClr val="2952F0"/>
                </a:solidFill>
              </a:rPr>
            </a:br>
            <a:endParaRPr lang="de-DE" altLang="de-DE" sz="2800" dirty="0">
              <a:solidFill>
                <a:srgbClr val="2952F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93938" y="4077072"/>
            <a:ext cx="6621462" cy="1752600"/>
          </a:xfrm>
        </p:spPr>
        <p:txBody>
          <a:bodyPr/>
          <a:lstStyle/>
          <a:p>
            <a:pPr algn="l">
              <a:defRPr/>
            </a:pP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40963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7257BB4-9887-3749-8CB1-B5ACD69E5B9C}" type="datetime1">
              <a:rPr lang="de-DE" altLang="de-DE" sz="1000">
                <a:latin typeface="Verdana" charset="0"/>
              </a:rPr>
              <a:pPr/>
              <a:t>15.05.19</a:t>
            </a:fld>
            <a:endParaRPr lang="de-DE" altLang="de-DE" sz="1000">
              <a:latin typeface="Verdana" charset="0"/>
            </a:endParaRPr>
          </a:p>
        </p:txBody>
      </p:sp>
      <p:sp>
        <p:nvSpPr>
          <p:cNvPr id="40964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3A3C9FB-3899-514F-BB4F-0F413CB2DF70}" type="slidenum">
              <a:rPr lang="de-DE" altLang="de-DE" sz="1200">
                <a:solidFill>
                  <a:srgbClr val="000000"/>
                </a:solidFill>
                <a:latin typeface="Verdana" charset="0"/>
              </a:rPr>
              <a:pPr/>
              <a:t>1</a:t>
            </a:fld>
            <a:endParaRPr lang="de-DE" altLang="de-DE" sz="1200">
              <a:solidFill>
                <a:srgbClr val="000000"/>
              </a:solidFill>
              <a:latin typeface="Verdana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BF29BF-457F-944C-8701-16C15698E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274638"/>
            <a:ext cx="6743700" cy="1143000"/>
          </a:xfrm>
        </p:spPr>
        <p:txBody>
          <a:bodyPr/>
          <a:lstStyle/>
          <a:p>
            <a:r>
              <a:rPr lang="de-DE" sz="2000" b="0" dirty="0"/>
              <a:t>Änderung Bildungsverordnung: </a:t>
            </a:r>
            <a:br>
              <a:rPr lang="de-DE" sz="1800" dirty="0"/>
            </a:br>
            <a:r>
              <a:rPr lang="de-DE" dirty="0"/>
              <a:t>Berufsfachschule Lektionentafel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D413D1-DF53-C346-9403-5796F882D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400" dirty="0"/>
              <a:t>Die Lektionen pro Lehrjahr sind grob auf die Kompetenzbereiche verteilt (bisher Kapitel des Lehrmittels) &gt; gewisse Flexibilität für Berufsfachschulen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/>
              <a:t>OdA Wald wird einen Rahmenlehrplan erstellen / empfehlen</a:t>
            </a:r>
            <a:endParaRPr lang="de-DE" sz="24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/>
              <a:t>Berufsfachschulen müssen einen Schullehrplan erstellen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952F0"/>
                </a:solidFill>
              </a:rPr>
              <a:t>Codoc passt das Lehrmittel an</a:t>
            </a:r>
            <a:endParaRPr lang="de-DE" sz="2400" dirty="0">
              <a:solidFill>
                <a:srgbClr val="2952F0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C75B33-D7C6-1548-81F7-61F0E768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15.05.19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3E97A3-433B-684D-B867-B107079A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10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CA8E530-30C1-3E44-B40D-A125808B64BE}"/>
              </a:ext>
            </a:extLst>
          </p:cNvPr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de-CH" dirty="0">
                <a:latin typeface="Arial Rounded MT Bold" panose="020F0704030504030204" pitchFamily="34" charset="77"/>
              </a:rPr>
            </a:br>
            <a:endParaRPr lang="de-CH" dirty="0">
              <a:latin typeface="Arial Rounded MT Bold" panose="020F0704030504030204" pitchFamily="34" charset="77"/>
            </a:endParaRPr>
          </a:p>
          <a:p>
            <a:r>
              <a:rPr lang="de-CH" dirty="0">
                <a:latin typeface="Arial Rounded MT Bold" panose="020F0704030504030204" pitchFamily="34" charset="77"/>
              </a:rPr>
              <a:t>  </a:t>
            </a:r>
            <a:endParaRPr lang="de-CH" dirty="0">
              <a:effectLst/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3891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BF29BF-457F-944C-8701-16C15698E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274638"/>
            <a:ext cx="6743700" cy="1143000"/>
          </a:xfrm>
        </p:spPr>
        <p:txBody>
          <a:bodyPr/>
          <a:lstStyle/>
          <a:p>
            <a:r>
              <a:rPr lang="de-DE" sz="2000" b="0" dirty="0"/>
              <a:t>Änderung Bildungsverordnung: </a:t>
            </a:r>
            <a:br>
              <a:rPr lang="de-DE" sz="1800" dirty="0"/>
            </a:br>
            <a:r>
              <a:rPr lang="de-DE" dirty="0"/>
              <a:t>Überbetriebliche Kurse üK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D413D1-DF53-C346-9403-5796F882D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300" dirty="0"/>
              <a:t>Neu in der Bildungsverordnung geregelt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300" dirty="0"/>
              <a:t>Total: 52 Tage in allen Kantonen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300" dirty="0"/>
              <a:t>Regionale OdA Wald oder zuständige kantonale Stelle legt die Dauer der üK D, E und G fest.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300" dirty="0"/>
              <a:t>Sie legt ebenfalls </a:t>
            </a:r>
            <a:r>
              <a:rPr lang="de-DE" sz="2300" dirty="0" err="1"/>
              <a:t>Rückemittel</a:t>
            </a:r>
            <a:r>
              <a:rPr lang="de-DE" sz="2300" dirty="0"/>
              <a:t> im üK C fest.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300" dirty="0">
                <a:solidFill>
                  <a:srgbClr val="2952F0"/>
                </a:solidFill>
              </a:rPr>
              <a:t>Inhalte der üK </a:t>
            </a:r>
            <a:r>
              <a:rPr lang="de-CH" sz="2300" dirty="0"/>
              <a:t>&gt; die Leistungsziele des Bildungsplans sowie die Rahmenprogramme der OdA Wald Schweiz</a:t>
            </a:r>
            <a:endParaRPr lang="de-DE" sz="23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C75B33-D7C6-1548-81F7-61F0E768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15.05.19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3E97A3-433B-684D-B867-B107079A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11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CA8E530-30C1-3E44-B40D-A125808B64BE}"/>
              </a:ext>
            </a:extLst>
          </p:cNvPr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de-CH" dirty="0">
                <a:latin typeface="Arial Rounded MT Bold" panose="020F0704030504030204" pitchFamily="34" charset="77"/>
              </a:rPr>
            </a:br>
            <a:endParaRPr lang="de-CH" dirty="0">
              <a:latin typeface="Arial Rounded MT Bold" panose="020F0704030504030204" pitchFamily="34" charset="77"/>
            </a:endParaRPr>
          </a:p>
          <a:p>
            <a:r>
              <a:rPr lang="de-CH" dirty="0">
                <a:latin typeface="Arial Rounded MT Bold" panose="020F0704030504030204" pitchFamily="34" charset="77"/>
              </a:rPr>
              <a:t>  </a:t>
            </a:r>
            <a:endParaRPr lang="de-CH" dirty="0">
              <a:effectLst/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36245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E042A6-8C42-C544-A4FA-8E157F6E1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Überbetriebliche Kurse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450FA8-BFBA-434D-B222-54C30041B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15.05.19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EAABC9-6351-2348-819D-CD23497F0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12</a:t>
            </a:fld>
            <a:endParaRPr lang="de-DE" altLang="de-DE"/>
          </a:p>
        </p:txBody>
      </p:sp>
      <p:graphicFrame>
        <p:nvGraphicFramePr>
          <p:cNvPr id="14" name="Inhaltsplatzhalter 13">
            <a:extLst>
              <a:ext uri="{FF2B5EF4-FFF2-40B4-BE49-F238E27FC236}">
                <a16:creationId xmlns:a16="http://schemas.microsoft.com/office/drawing/2014/main" id="{2675E746-14A7-8C4A-B0E6-6D852571A2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949516"/>
              </p:ext>
            </p:extLst>
          </p:nvPr>
        </p:nvGraphicFramePr>
        <p:xfrm>
          <a:off x="2123728" y="1417638"/>
          <a:ext cx="6563071" cy="4603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1909">
                  <a:extLst>
                    <a:ext uri="{9D8B030D-6E8A-4147-A177-3AD203B41FA5}">
                      <a16:colId xmlns:a16="http://schemas.microsoft.com/office/drawing/2014/main" val="2894661105"/>
                    </a:ext>
                  </a:extLst>
                </a:gridCol>
                <a:gridCol w="2822853">
                  <a:extLst>
                    <a:ext uri="{9D8B030D-6E8A-4147-A177-3AD203B41FA5}">
                      <a16:colId xmlns:a16="http://schemas.microsoft.com/office/drawing/2014/main" val="2109436621"/>
                    </a:ext>
                  </a:extLst>
                </a:gridCol>
                <a:gridCol w="1034476">
                  <a:extLst>
                    <a:ext uri="{9D8B030D-6E8A-4147-A177-3AD203B41FA5}">
                      <a16:colId xmlns:a16="http://schemas.microsoft.com/office/drawing/2014/main" val="3392704168"/>
                    </a:ext>
                  </a:extLst>
                </a:gridCol>
                <a:gridCol w="1127189">
                  <a:extLst>
                    <a:ext uri="{9D8B030D-6E8A-4147-A177-3AD203B41FA5}">
                      <a16:colId xmlns:a16="http://schemas.microsoft.com/office/drawing/2014/main" val="1591200896"/>
                    </a:ext>
                  </a:extLst>
                </a:gridCol>
                <a:gridCol w="946644">
                  <a:extLst>
                    <a:ext uri="{9D8B030D-6E8A-4147-A177-3AD203B41FA5}">
                      <a16:colId xmlns:a16="http://schemas.microsoft.com/office/drawing/2014/main" val="3683291764"/>
                    </a:ext>
                  </a:extLst>
                </a:gridCol>
              </a:tblGrid>
              <a:tr h="613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de-CH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Tage bisher</a:t>
                      </a:r>
                      <a:endParaRPr lang="de-CH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Tage neu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Lehrjahr</a:t>
                      </a:r>
                      <a:endParaRPr lang="de-CH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6666507"/>
                  </a:ext>
                </a:extLst>
              </a:tr>
              <a:tr h="306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üK A</a:t>
                      </a:r>
                      <a:endParaRPr lang="de-CH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Holzernte I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10</a:t>
                      </a:r>
                      <a:endParaRPr lang="de-CH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10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1.</a:t>
                      </a:r>
                      <a:endParaRPr lang="de-CH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9948150"/>
                  </a:ext>
                </a:extLst>
              </a:tr>
              <a:tr h="306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üK B</a:t>
                      </a:r>
                      <a:endParaRPr lang="de-CH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Holzernte II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10</a:t>
                      </a:r>
                      <a:endParaRPr lang="de-CH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10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2.</a:t>
                      </a:r>
                      <a:endParaRPr lang="de-CH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2163602"/>
                  </a:ext>
                </a:extLst>
              </a:tr>
              <a:tr h="920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üK C </a:t>
                      </a:r>
                      <a:endParaRPr lang="de-CH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Holzernte III: Version Schlepper oder Version Seilkran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10</a:t>
                      </a:r>
                      <a:endParaRPr lang="de-CH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10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3.</a:t>
                      </a:r>
                      <a:endParaRPr lang="de-CH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4774207"/>
                  </a:ext>
                </a:extLst>
              </a:tr>
              <a:tr h="306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üK D</a:t>
                      </a:r>
                      <a:endParaRPr lang="de-CH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Waldbau und Ökologie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5 – 15</a:t>
                      </a:r>
                      <a:endParaRPr lang="de-CH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7 – 14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1. – 3.</a:t>
                      </a:r>
                      <a:endParaRPr lang="de-CH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6247390"/>
                  </a:ext>
                </a:extLst>
              </a:tr>
              <a:tr h="306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üK E</a:t>
                      </a:r>
                      <a:endParaRPr lang="de-CH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Forstliches Bauwesen 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5 – 10</a:t>
                      </a:r>
                      <a:endParaRPr lang="de-CH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5 – 10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2. – 3.</a:t>
                      </a:r>
                      <a:endParaRPr lang="de-CH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866399"/>
                  </a:ext>
                </a:extLst>
              </a:tr>
              <a:tr h="306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üK F</a:t>
                      </a:r>
                      <a:endParaRPr lang="de-CH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Nothilfe für Forstpersonal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</a:t>
                      </a:r>
                      <a:endParaRPr lang="de-CH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1.</a:t>
                      </a:r>
                      <a:endParaRPr lang="de-CH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0236627"/>
                  </a:ext>
                </a:extLst>
              </a:tr>
              <a:tr h="920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üK G</a:t>
                      </a:r>
                      <a:endParaRPr lang="de-CH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Absturzsicherung und Grundtechniken Besteigen entlang der Stammachse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de-CH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 – 3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1. – 2.</a:t>
                      </a:r>
                      <a:endParaRPr lang="de-CH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5847707"/>
                  </a:ext>
                </a:extLst>
              </a:tr>
              <a:tr h="613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de-CH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T o t a l   (D + E + G = 20 Tage)</a:t>
                      </a:r>
                      <a:endParaRPr lang="de-CH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52</a:t>
                      </a:r>
                      <a:endParaRPr lang="de-CH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52</a:t>
                      </a:r>
                      <a:endParaRPr lang="de-CH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279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167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E950B1-FAB8-054F-93DA-C9BB732BD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üK und verkürzte Lehre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FBB053-09EC-3944-A026-E08A9B0F3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b="1" dirty="0"/>
              <a:t>5. Bestimmung für den üK-Besuch bei  verkürzter Lehre </a:t>
            </a:r>
          </a:p>
          <a:p>
            <a:pPr marL="0" lvl="0" indent="0"/>
            <a:r>
              <a:rPr lang="de-CH" dirty="0"/>
              <a:t>Lernende, die eine verkürzte zweijährige Lehre absolvieren, müssen alle über-betrieblichen Kurse besuchen, damit die Arbeitssicherheit und der Gesundheits-schutz gewährleistet sind.</a:t>
            </a:r>
          </a:p>
          <a:p>
            <a:pPr marL="0" indent="0"/>
            <a:r>
              <a:rPr lang="de-CH" dirty="0"/>
              <a:t>(&gt; S. 45 Bildungsplan)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B67168-94C2-B74F-A391-C486C958A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15.05.19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247649-305D-1A40-A9B1-3D306C71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64386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033096-F341-CC4F-B7A8-E2BA59126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0" dirty="0"/>
              <a:t>Bildungsverordnung: </a:t>
            </a:r>
            <a:br>
              <a:rPr lang="de-DE" sz="2000" b="0" dirty="0"/>
            </a:br>
            <a:r>
              <a:rPr lang="de-DE" sz="2800" dirty="0"/>
              <a:t>Benotung üK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39D7B2-4C2B-0540-81EA-1114464A5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bleibt wie bisher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400" dirty="0"/>
              <a:t>Noten in den üK A, B, C, D und 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/>
              <a:t>Das Wort Kompetenznachweis (Art. 16) ist missverständlich, es geht um die Benotung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/>
              <a:t>In den üK F und G muss ausgewiesen werden, was vermittelt wurde (Kurszertifikat, etc.)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0BD978-D21C-C64C-98B0-6399108C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15.05.19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A814D54-29DB-7D4D-98F3-F7748A634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4428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BF29BF-457F-944C-8701-16C15698E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274638"/>
            <a:ext cx="6743700" cy="1143000"/>
          </a:xfrm>
        </p:spPr>
        <p:txBody>
          <a:bodyPr/>
          <a:lstStyle/>
          <a:p>
            <a:r>
              <a:rPr lang="de-DE" sz="2000" b="0" dirty="0"/>
              <a:t>Bildungsverordnung: </a:t>
            </a:r>
            <a:br>
              <a:rPr lang="de-DE" sz="1800" dirty="0"/>
            </a:br>
            <a:r>
              <a:rPr lang="de-DE" dirty="0"/>
              <a:t>Benotung Leistungen im Betrieb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D413D1-DF53-C346-9403-5796F882D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400" dirty="0"/>
              <a:t>Bleibt wie bisher: Benotung der Leistungen (halbjährlich) und Benotung der Lerndokumentation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/>
              <a:t>Das Wort Kompetenznachweis (Art. 14) ist missverständlich, es geht um die Benotung</a:t>
            </a:r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C75B33-D7C6-1548-81F7-61F0E768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15.05.19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3E97A3-433B-684D-B867-B107079A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15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CA8E530-30C1-3E44-B40D-A125808B64BE}"/>
              </a:ext>
            </a:extLst>
          </p:cNvPr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de-CH" dirty="0">
                <a:latin typeface="Arial Rounded MT Bold" panose="020F0704030504030204" pitchFamily="34" charset="77"/>
              </a:rPr>
            </a:br>
            <a:endParaRPr lang="de-CH" dirty="0">
              <a:latin typeface="Arial Rounded MT Bold" panose="020F0704030504030204" pitchFamily="34" charset="77"/>
            </a:endParaRPr>
          </a:p>
          <a:p>
            <a:r>
              <a:rPr lang="de-CH" dirty="0">
                <a:latin typeface="Arial Rounded MT Bold" panose="020F0704030504030204" pitchFamily="34" charset="77"/>
              </a:rPr>
              <a:t>  </a:t>
            </a:r>
            <a:endParaRPr lang="de-CH" dirty="0">
              <a:effectLst/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50762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ADE677-2FA5-A746-A0B2-F67952FCB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13" y="395771"/>
            <a:ext cx="6743700" cy="1224137"/>
          </a:xfrm>
        </p:spPr>
        <p:txBody>
          <a:bodyPr/>
          <a:lstStyle/>
          <a:p>
            <a:r>
              <a:rPr lang="de-DE" sz="2000" b="0" dirty="0"/>
              <a:t>Änderung Bildungsverordnung: </a:t>
            </a:r>
            <a:r>
              <a:rPr lang="de-DE" sz="2800" dirty="0"/>
              <a:t>Erfahrungsnote Herbarium fällt weg	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0A4D4B-2736-0B4C-92AF-13D694CE8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1844824"/>
            <a:ext cx="6743700" cy="4281339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400" dirty="0"/>
              <a:t>Keine Erfahrungsnote Herbarium mehr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/>
              <a:t>In der Berufsfachschule kann weiterhin ein Herbarium erstellt werden (Leistungsziel b2.5) &gt; die Note ist dann Teil der Semesternote der Berufsfachschule</a:t>
            </a:r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F1B38E-9816-4545-B26E-695FC3A35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15.05.19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AEDB57-F0E7-9745-B8D8-940001EF0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75267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CB2BD-D7A5-C440-94C8-383966498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13" y="457200"/>
            <a:ext cx="6743700" cy="1143000"/>
          </a:xfrm>
        </p:spPr>
        <p:txBody>
          <a:bodyPr/>
          <a:lstStyle/>
          <a:p>
            <a:r>
              <a:rPr lang="de-DE" sz="2000" b="0" dirty="0"/>
              <a:t>Bildungsverordnung</a:t>
            </a:r>
            <a:br>
              <a:rPr lang="de-DE" sz="2800" dirty="0"/>
            </a:br>
            <a:r>
              <a:rPr lang="de-DE" sz="2600" dirty="0"/>
              <a:t>QV: Praktische Arbeit I - Holzernte</a:t>
            </a:r>
            <a:r>
              <a:rPr lang="de-DE" sz="2800" dirty="0"/>
              <a:t>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025786-733A-7A4A-8E83-D1DB4C78E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bleibt wie bisher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/>
              <a:t>8 Std.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/>
              <a:t>Keine Positionsnoten</a:t>
            </a:r>
          </a:p>
          <a:p>
            <a:pPr marL="0" indent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AA30C7-390D-854C-A508-2219C553B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15.05.19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E2FD0B-E633-EA4D-BE2D-5E237F452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8691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CB2BD-D7A5-C440-94C8-383966498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0" dirty="0"/>
              <a:t>Änderung Bildungsverordnung</a:t>
            </a:r>
            <a:br>
              <a:rPr lang="de-DE" sz="2800" dirty="0"/>
            </a:br>
            <a:r>
              <a:rPr lang="de-DE" sz="2600" dirty="0"/>
              <a:t>QV: Praktische Arbeit II – Waldbau und andere Forstarbeiten</a:t>
            </a:r>
            <a:r>
              <a:rPr lang="de-DE" sz="2800" dirty="0"/>
              <a:t>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025786-733A-7A4A-8E83-D1DB4C78E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VPA wie bisher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/>
              <a:t>8 Std. wie bisher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/>
              <a:t>Neue Gewichtung (Positionsnoten):</a:t>
            </a:r>
          </a:p>
          <a:p>
            <a:pPr marL="400050" lvl="1" indent="0"/>
            <a:r>
              <a:rPr lang="de-DE" sz="1800" dirty="0"/>
              <a:t>50% Verjüngen und Pflegen von Wald und Sonderstandorten</a:t>
            </a:r>
          </a:p>
          <a:p>
            <a:pPr marL="400050" lvl="1" indent="0"/>
            <a:r>
              <a:rPr lang="de-DE" sz="1800" dirty="0"/>
              <a:t>20% Umsetzen von Massnahmen des Waldschutzes</a:t>
            </a:r>
          </a:p>
          <a:p>
            <a:pPr marL="400050" lvl="1" indent="0"/>
            <a:r>
              <a:rPr lang="de-DE" sz="1800" dirty="0"/>
              <a:t>30% Bedienen und Unterhalten der Arbeitsmittel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/>
              <a:t>Neu: Fachgespräch von 45 Min. Dauer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/>
              <a:t>Es ist möglich, ein Test zu Gehölz-kenntnissen zu integrieren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AA30C7-390D-854C-A508-2219C553B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15.05.19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E2FD0B-E633-EA4D-BE2D-5E237F452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3873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9B8FDD-D251-994A-9DE0-F7AB0A39C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0" dirty="0"/>
              <a:t>Änderung Bildungsverordnung: </a:t>
            </a:r>
            <a:br>
              <a:rPr lang="de-DE" b="0" dirty="0"/>
            </a:br>
            <a:r>
              <a:rPr lang="de-DE" sz="2800" dirty="0"/>
              <a:t>QV: Prüfung Berufskenntnisse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351CB8-9457-BB40-89A7-977EE644F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Neu über alle Handlungskompetenz-bereiche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/>
              <a:t>Gewichtung (4 Positionen)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/>
              <a:t>Nur schriftlich (bisher mündlich und/oder schriftlich)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/>
              <a:t>3 Std.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/>
              <a:t>Umsetzung: nationale </a:t>
            </a:r>
            <a:r>
              <a:rPr lang="de-DE"/>
              <a:t>Prüfung zusammen mit dem SDBB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FDE179-CB51-C04D-B226-8CD938185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15.05.19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8548BD-4D7C-9046-9963-A2B909C2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9743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EF0E4F-835D-C947-986C-57143D8CD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Verantwortlich für die Revision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53168C-5392-5E40-A7C5-CCD193E2F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b="1" dirty="0"/>
              <a:t>OdA Wald Schweiz </a:t>
            </a:r>
            <a:r>
              <a:rPr lang="de-DE" sz="2800" dirty="0"/>
              <a:t>(&gt; fachlich)</a:t>
            </a:r>
          </a:p>
          <a:p>
            <a:pPr marL="0" indent="0">
              <a:spcBef>
                <a:spcPts val="1200"/>
              </a:spcBef>
            </a:pPr>
            <a:r>
              <a:rPr lang="de-DE" dirty="0"/>
              <a:t>zusammen mit: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b="1" dirty="0"/>
              <a:t>SBFI – Staatssekretariat für Bildung, Forschung und Innovation </a:t>
            </a:r>
            <a:r>
              <a:rPr lang="de-DE" sz="2800" dirty="0"/>
              <a:t>(&gt; formal)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b="1" dirty="0"/>
              <a:t>Seco und Suva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b="1" dirty="0"/>
              <a:t>Kantone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798D8F-5219-3A41-A38C-862F07641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15.05.19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301192-0554-7F42-A9BC-C2645E84A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99417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EF1BE5-06D7-0944-8F39-7DB3BB7E8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Gibt es Unterschiede in der Ausbildung?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B0D1AC-B404-6443-8258-3BEB30355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/>
              <a:t>Berücksichtigung der regionalen Besonderheiten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de-DE" dirty="0"/>
              <a:t>Je nach Region werden nicht alle Leistungsziele umgesetzt (&gt; S. 12 </a:t>
            </a:r>
            <a:r>
              <a:rPr lang="de-DE" dirty="0" err="1"/>
              <a:t>Bipla</a:t>
            </a:r>
            <a:r>
              <a:rPr lang="de-DE" dirty="0"/>
              <a:t>)</a:t>
            </a:r>
          </a:p>
          <a:p>
            <a:pPr>
              <a:spcBef>
                <a:spcPts val="2500"/>
              </a:spcBef>
              <a:buFont typeface="Arial" panose="020B0604020202020204" pitchFamily="34" charset="0"/>
              <a:buChar char="•"/>
            </a:pPr>
            <a:r>
              <a:rPr lang="de-DE" dirty="0"/>
              <a:t>Dauer der üK D, E und G unterschied-</a:t>
            </a:r>
            <a:r>
              <a:rPr lang="de-DE" dirty="0" err="1"/>
              <a:t>lich</a:t>
            </a:r>
            <a:r>
              <a:rPr lang="de-DE" dirty="0"/>
              <a:t>, auch Umsetzung in Betrieben unterschiedlich (z.B. Seilkran, Schlepper)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4AA4E9-F6B3-284C-8E26-325C7E4FE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15.05.19</a:t>
            </a:fld>
            <a:endParaRPr lang="de-DE" alt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6C6A1C-E1EF-7F47-A106-2AF0FA59E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20</a:t>
            </a:fld>
            <a:endParaRPr lang="de-DE" altLang="de-DE"/>
          </a:p>
        </p:txBody>
      </p:sp>
      <p:sp>
        <p:nvSpPr>
          <p:cNvPr id="6" name="Pfeil nach unten 5">
            <a:extLst>
              <a:ext uri="{FF2B5EF4-FFF2-40B4-BE49-F238E27FC236}">
                <a16:creationId xmlns:a16="http://schemas.microsoft.com/office/drawing/2014/main" id="{78DF9975-50BC-714A-B6A9-0D394BF97684}"/>
              </a:ext>
            </a:extLst>
          </p:cNvPr>
          <p:cNvSpPr/>
          <p:nvPr/>
        </p:nvSpPr>
        <p:spPr>
          <a:xfrm>
            <a:off x="4572000" y="2492896"/>
            <a:ext cx="504056" cy="5040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unten 6">
            <a:extLst>
              <a:ext uri="{FF2B5EF4-FFF2-40B4-BE49-F238E27FC236}">
                <a16:creationId xmlns:a16="http://schemas.microsoft.com/office/drawing/2014/main" id="{A749D1A7-B5DF-C94D-A706-7E7CCD02CF2B}"/>
              </a:ext>
            </a:extLst>
          </p:cNvPr>
          <p:cNvSpPr/>
          <p:nvPr/>
        </p:nvSpPr>
        <p:spPr>
          <a:xfrm>
            <a:off x="4572000" y="3933056"/>
            <a:ext cx="504056" cy="5040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140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A43B3-FEE2-C14C-8A09-68D558F79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0" dirty="0"/>
              <a:t>Neuerungen Bildungsplan:</a:t>
            </a:r>
            <a:br>
              <a:rPr lang="de-DE" sz="2000" b="0" dirty="0"/>
            </a:br>
            <a:r>
              <a:rPr lang="de-DE" sz="2600" dirty="0"/>
              <a:t>HKB a: Holz ernten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A415C6-5761-F14B-8ED2-F0FA5304C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1431756"/>
            <a:ext cx="6743700" cy="4824536"/>
          </a:xfrm>
        </p:spPr>
        <p:txBody>
          <a:bodyPr/>
          <a:lstStyle/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CH" sz="2300" dirty="0"/>
              <a:t>Vorrücken: </a:t>
            </a:r>
            <a:r>
              <a:rPr lang="de-DE" sz="2300" dirty="0"/>
              <a:t>Das Holz mit einer </a:t>
            </a:r>
            <a:r>
              <a:rPr lang="de-DE" sz="2300" dirty="0" err="1"/>
              <a:t>funkge</a:t>
            </a:r>
            <a:r>
              <a:rPr lang="de-DE" sz="2300" dirty="0"/>
              <a:t>-steuerten Seilwinde in den Kranbereich vorliefern und die Maschine umsetzen &gt; </a:t>
            </a:r>
            <a:r>
              <a:rPr lang="de-DE" sz="2300" dirty="0">
                <a:solidFill>
                  <a:srgbClr val="C00000"/>
                </a:solidFill>
              </a:rPr>
              <a:t>neues Ziel Betrieb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300" dirty="0"/>
              <a:t>Das Holz mit einer </a:t>
            </a:r>
            <a:r>
              <a:rPr lang="de-DE" sz="2300" dirty="0" err="1"/>
              <a:t>Rückehilfe</a:t>
            </a:r>
            <a:r>
              <a:rPr lang="de-DE" sz="2300" dirty="0"/>
              <a:t> (bis 3 t Leergewicht) rücken </a:t>
            </a:r>
            <a:r>
              <a:rPr lang="de-DE" sz="2300" dirty="0">
                <a:solidFill>
                  <a:srgbClr val="C00000"/>
                </a:solidFill>
              </a:rPr>
              <a:t>&gt; neues Ziel Betrieb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CH" sz="2300" dirty="0"/>
              <a:t>Seilkran: </a:t>
            </a:r>
            <a:r>
              <a:rPr lang="de-DE" sz="2300" dirty="0"/>
              <a:t>beim Auf- und Abbau von Seilkrananlagen mitarbeiten und Seilkrananlage bedienen. &gt;</a:t>
            </a:r>
            <a:r>
              <a:rPr lang="de-DE" sz="2300" dirty="0">
                <a:solidFill>
                  <a:srgbClr val="C00000"/>
                </a:solidFill>
              </a:rPr>
              <a:t> &gt; neues Ziel Betrieb und üK</a:t>
            </a:r>
            <a:endParaRPr lang="de-DE" sz="2300" dirty="0"/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300" dirty="0"/>
              <a:t>Bei der Holzbringung mit Helikopter Lasten bilden und diese anhängen </a:t>
            </a:r>
            <a:r>
              <a:rPr lang="de-DE" sz="2300" dirty="0">
                <a:solidFill>
                  <a:srgbClr val="C00000"/>
                </a:solidFill>
              </a:rPr>
              <a:t>&gt; üK C Kt. TI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6A3710-B17E-784C-82B1-6D8C1951A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15.05.19</a:t>
            </a:fld>
            <a:endParaRPr lang="de-DE" alt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125212-B750-5F45-9ACF-53470B7F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56674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A43B3-FEE2-C14C-8A09-68D558F79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0" dirty="0"/>
              <a:t>Neuerungen Bildungsplan:</a:t>
            </a:r>
            <a:br>
              <a:rPr lang="de-DE" sz="2000" b="0" dirty="0"/>
            </a:br>
            <a:r>
              <a:rPr lang="de-DE" sz="2600" dirty="0"/>
              <a:t>HKB b: «Pflege Wald / Sonderstandorte»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A415C6-5761-F14B-8ED2-F0FA5304C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1700808"/>
            <a:ext cx="6743700" cy="4555484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dirty="0"/>
              <a:t>Die 40 wichtigsten regionalen Bäume und Sträucher kennen (b2.4) </a:t>
            </a:r>
            <a:r>
              <a:rPr lang="de-CH" dirty="0">
                <a:solidFill>
                  <a:srgbClr val="FF0000"/>
                </a:solidFill>
              </a:rPr>
              <a:t>&gt; bisher 30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/>
              <a:t>Die natürlichen Abläufe der Bestandes-entwicklung erläutern bzw. abschätzen (b5.4) </a:t>
            </a:r>
            <a:r>
              <a:rPr lang="de-DE" dirty="0">
                <a:solidFill>
                  <a:srgbClr val="FF0000"/>
                </a:solidFill>
              </a:rPr>
              <a:t>&gt; neues Ziel Betrieb, üK und Berufsfachschule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/>
              <a:t>Die Vitalitäts-, Stabilitäts- und Qualitätsmerkmale der Bäume im Jungwald erläutern bzw. bestimmen (b5.8) </a:t>
            </a:r>
            <a:r>
              <a:rPr lang="de-DE" dirty="0">
                <a:solidFill>
                  <a:srgbClr val="FF0000"/>
                </a:solidFill>
              </a:rPr>
              <a:t>&gt; bisher nur Qualitätsmerkmale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6A3710-B17E-784C-82B1-6D8C1951A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15.05.19</a:t>
            </a:fld>
            <a:endParaRPr lang="de-DE" alt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125212-B750-5F45-9ACF-53470B7F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9785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A43B3-FEE2-C14C-8A09-68D558F79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0" dirty="0"/>
              <a:t>Neuerungen Bildungsplan:</a:t>
            </a:r>
            <a:br>
              <a:rPr lang="de-DE" sz="2000" dirty="0"/>
            </a:br>
            <a:r>
              <a:rPr lang="de-DE" dirty="0"/>
              <a:t>HKB b: «Pflege Wald / Sonderstandorte»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A415C6-5761-F14B-8ED2-F0FA5304C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1628800"/>
            <a:ext cx="6743700" cy="4627492"/>
          </a:xfrm>
        </p:spPr>
        <p:txBody>
          <a:bodyPr/>
          <a:lstStyle/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300" dirty="0"/>
              <a:t>Die Begriffe Beginn der Eingriffe, Eingriffsstärke und Turnus erläutern (b6.4) </a:t>
            </a:r>
            <a:r>
              <a:rPr lang="de-DE" sz="2300" dirty="0">
                <a:solidFill>
                  <a:srgbClr val="FF0000"/>
                </a:solidFill>
              </a:rPr>
              <a:t>&gt; neues Ziel Berufsfachschule</a:t>
            </a:r>
            <a:r>
              <a:rPr lang="de-DE" sz="2300" dirty="0"/>
              <a:t>                    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6A3710-B17E-784C-82B1-6D8C1951A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15.05.19</a:t>
            </a:fld>
            <a:endParaRPr lang="de-DE" alt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125212-B750-5F45-9ACF-53470B7F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28765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B5526E-E40A-7040-89EF-2D623E6A4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0" dirty="0"/>
              <a:t>Neuerungen Bildungsplan:</a:t>
            </a:r>
            <a:br>
              <a:rPr lang="de-DE" sz="2000" dirty="0"/>
            </a:br>
            <a:r>
              <a:rPr lang="de-DE" sz="3000" dirty="0"/>
              <a:t>HKB c: «Waldschutz»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EF183B-43BB-8B48-ACDA-63E2A9AD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1600200"/>
            <a:ext cx="6743700" cy="4525963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300" dirty="0"/>
              <a:t>Waldschutz statt Forstschutz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300" dirty="0"/>
              <a:t>Invasive gebietsfremde Pflanzen und Tiere erkennen und gemäss Anleitung melden und bekämpfen (c3.1) </a:t>
            </a:r>
            <a:r>
              <a:rPr lang="de-CH" sz="2300" dirty="0">
                <a:solidFill>
                  <a:srgbClr val="C00000"/>
                </a:solidFill>
              </a:rPr>
              <a:t>&gt; neues Ziel üK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300" dirty="0"/>
              <a:t>Vorbeugende Massnahmen gegen Gefahren durch Pflanzen, Pilze, Insekten sowie Wild- und Haustiere unter Anleitung umsetzen (c1.6) </a:t>
            </a:r>
            <a:r>
              <a:rPr lang="de-CH" sz="2300" dirty="0">
                <a:solidFill>
                  <a:srgbClr val="C00000"/>
                </a:solidFill>
              </a:rPr>
              <a:t>&gt; neues Ziel üK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340897-A59C-424D-AE5A-1ED77FBF2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15.05.19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16C8CA-D98C-3742-AA59-D661B5D9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23758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B5526E-E40A-7040-89EF-2D623E6A4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0" dirty="0"/>
              <a:t>Neuerungen Bildungsplan:</a:t>
            </a:r>
            <a:br>
              <a:rPr lang="de-DE" sz="2000" dirty="0"/>
            </a:br>
            <a:r>
              <a:rPr lang="de-DE" sz="3000" dirty="0"/>
              <a:t>HKB c: «Waldschutz»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EF183B-43BB-8B48-ACDA-63E2A9AD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1600200"/>
            <a:ext cx="6743700" cy="4525963"/>
          </a:xfrm>
        </p:spPr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300" dirty="0"/>
              <a:t>Bodenschutz </a:t>
            </a:r>
            <a:r>
              <a:rPr lang="de-CH" sz="2300" dirty="0">
                <a:solidFill>
                  <a:srgbClr val="C00000"/>
                </a:solidFill>
              </a:rPr>
              <a:t>&gt; neue Kompetenz, neue Leistungsziele:</a:t>
            </a:r>
            <a:endParaRPr lang="de-CH" sz="2300" dirty="0"/>
          </a:p>
          <a:p>
            <a:pPr marL="400050" lvl="1" indent="0">
              <a:spcBef>
                <a:spcPts val="1200"/>
              </a:spcBef>
            </a:pPr>
            <a:r>
              <a:rPr lang="de-CH" sz="2300" dirty="0"/>
              <a:t>Erkennen, welche Schäden durch Befahren des Bodens entstehen können</a:t>
            </a:r>
          </a:p>
          <a:p>
            <a:pPr marL="400050" lvl="1" indent="0">
              <a:spcBef>
                <a:spcPts val="1200"/>
              </a:spcBef>
            </a:pPr>
            <a:r>
              <a:rPr lang="de-CH" sz="2300" dirty="0"/>
              <a:t>Voraussetzungen für das Befahren von Rückegassen erkennen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340897-A59C-424D-AE5A-1ED77FBF2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15.05.19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16C8CA-D98C-3742-AA59-D661B5D9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18823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24B44-9698-DA44-9322-F3227D2B8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0" dirty="0"/>
              <a:t>Neuerungen Bildungsplan:</a:t>
            </a:r>
            <a:br>
              <a:rPr lang="de-DE" sz="2000" dirty="0"/>
            </a:br>
            <a:r>
              <a:rPr lang="de-DE" dirty="0"/>
              <a:t>HKB d: Forstliches Bauwesen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C16D1B-D95F-2E4E-87CB-006D08C97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dirty="0"/>
              <a:t>Regeln der </a:t>
            </a:r>
            <a:r>
              <a:rPr lang="de-CH" sz="2400" dirty="0" err="1"/>
              <a:t>Bauarbeitenverordnung</a:t>
            </a:r>
            <a:r>
              <a:rPr lang="de-CH" sz="2400" dirty="0"/>
              <a:t> kennen </a:t>
            </a:r>
            <a:r>
              <a:rPr lang="de-CH" dirty="0">
                <a:solidFill>
                  <a:srgbClr val="C00000"/>
                </a:solidFill>
              </a:rPr>
              <a:t>&gt; neues Ziel Betrieb, üK und Berufsfachschule</a:t>
            </a:r>
            <a:endParaRPr lang="de-CH" sz="2400" dirty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dirty="0"/>
              <a:t>Grundlegende bodenmechanische Eigenschafen erklären bzw. anhand von Beispielen erkennen </a:t>
            </a:r>
            <a:r>
              <a:rPr lang="de-CH" sz="2400" dirty="0">
                <a:solidFill>
                  <a:srgbClr val="C00000"/>
                </a:solidFill>
              </a:rPr>
              <a:t>&gt; neues Ziel Berufsfachschule und üK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9998CE-056A-944A-84ED-83977AB2B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15.05.19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35264B-E6A3-D646-980B-5FD359D39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6481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0C18FA-EA9F-C546-8DE1-52C46AF5D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274638"/>
            <a:ext cx="6743700" cy="1354162"/>
          </a:xfrm>
        </p:spPr>
        <p:txBody>
          <a:bodyPr/>
          <a:lstStyle/>
          <a:p>
            <a:r>
              <a:rPr lang="de-DE" sz="2000" b="0" dirty="0"/>
              <a:t>Neuerungen Bildungsplan:</a:t>
            </a:r>
            <a:br>
              <a:rPr lang="de-DE" sz="2000" dirty="0"/>
            </a:br>
            <a:r>
              <a:rPr lang="de-DE" dirty="0"/>
              <a:t>HKB </a:t>
            </a:r>
            <a:r>
              <a:rPr lang="de-DE" dirty="0" err="1"/>
              <a:t>e</a:t>
            </a:r>
            <a:r>
              <a:rPr lang="de-DE" dirty="0"/>
              <a:t>: Arbeitsmittel bedienen und unterhalten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BF059A-4BE7-7B47-8DF4-25578392F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1830387"/>
            <a:ext cx="6743700" cy="4525963"/>
          </a:xfrm>
        </p:spPr>
        <p:txBody>
          <a:bodyPr/>
          <a:lstStyle/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CH" sz="2300" dirty="0"/>
              <a:t>Kleinmaschinen einsetzen und instand halten &gt; Kleinmaschinen bis 2 Tonnen Gesamtgewicht wie Brennholzfräse, Spaltmaschine, etc. </a:t>
            </a:r>
            <a:r>
              <a:rPr lang="de-CH" sz="2300" dirty="0">
                <a:solidFill>
                  <a:srgbClr val="C00000"/>
                </a:solidFill>
              </a:rPr>
              <a:t>&gt; neue Ziele Betrieb, üK und Berufsfachschule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300" dirty="0"/>
              <a:t>Sich bei Arbeiten im steilen Gelände gegen Absturz sichern und Grund- </a:t>
            </a:r>
            <a:r>
              <a:rPr lang="de-CH" sz="2300" dirty="0" err="1"/>
              <a:t>techniken</a:t>
            </a:r>
            <a:r>
              <a:rPr lang="de-CH" sz="2300" dirty="0"/>
              <a:t> für das Besteigen von Bäumen an der Stammachse anwenden </a:t>
            </a:r>
            <a:r>
              <a:rPr lang="de-CH" sz="2300" dirty="0">
                <a:solidFill>
                  <a:srgbClr val="C00000"/>
                </a:solidFill>
              </a:rPr>
              <a:t>&gt; neue Kompetenz mit Leistungszielen</a:t>
            </a:r>
            <a:r>
              <a:rPr lang="de-CH" sz="2300" dirty="0"/>
              <a:t> </a:t>
            </a:r>
            <a:r>
              <a:rPr lang="de-CH" sz="2300" dirty="0">
                <a:solidFill>
                  <a:srgbClr val="C00000"/>
                </a:solidFill>
              </a:rPr>
              <a:t>Betrieb, üK und Berufsfachschule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de-CH" sz="2400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342BE9-4A4A-0F48-AE69-D87DAE369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15.05.19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78DE38-494D-0C42-9E8A-6C73D996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27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24037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24B44-9698-DA44-9322-F3227D2B8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0" dirty="0"/>
              <a:t>Neuerungen Bildungsplan:</a:t>
            </a:r>
            <a:br>
              <a:rPr lang="de-DE" sz="2000" dirty="0"/>
            </a:br>
            <a:r>
              <a:rPr lang="de-DE" sz="2600" dirty="0"/>
              <a:t>HKB f: Arbeitssicherheit, Gesundheits- und Umweltschutz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C16D1B-D95F-2E4E-87CB-006D08C97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1916832"/>
            <a:ext cx="6743700" cy="4209331"/>
          </a:xfrm>
        </p:spPr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dirty="0"/>
              <a:t>Einen Notfallplan erstellen </a:t>
            </a:r>
            <a:r>
              <a:rPr lang="de-CH" dirty="0">
                <a:solidFill>
                  <a:srgbClr val="C00000"/>
                </a:solidFill>
              </a:rPr>
              <a:t>&gt; neues Ziel Betrieb, üK und Berufsfachschule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dirty="0"/>
              <a:t>Bewegungsübungen zur Vorbereitung auf die Arbeit durchführen </a:t>
            </a:r>
            <a:r>
              <a:rPr lang="de-CH" dirty="0">
                <a:solidFill>
                  <a:srgbClr val="C00000"/>
                </a:solidFill>
              </a:rPr>
              <a:t>&gt; neues Ziel Betrieb und üK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9998CE-056A-944A-84ED-83977AB2B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15.05.19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35264B-E6A3-D646-980B-5FD359D39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28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27773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24B44-9698-DA44-9322-F3227D2B8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0" dirty="0"/>
              <a:t>Neuerungen Bildungsplan:</a:t>
            </a:r>
            <a:br>
              <a:rPr lang="de-DE" sz="2000" dirty="0"/>
            </a:br>
            <a:r>
              <a:rPr lang="de-DE" sz="2600" dirty="0"/>
              <a:t>HKB g: Mitarbeiten bei betrieblichen Aufgaben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C16D1B-D95F-2E4E-87CB-006D08C97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1700808"/>
            <a:ext cx="6743700" cy="4425355"/>
          </a:xfrm>
        </p:spPr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dirty="0"/>
              <a:t>Ein einfaches Organigramm erstellen </a:t>
            </a:r>
            <a:r>
              <a:rPr lang="de-CH" dirty="0">
                <a:solidFill>
                  <a:srgbClr val="C00000"/>
                </a:solidFill>
              </a:rPr>
              <a:t>&gt; neues Ziel Berufsfachschule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dirty="0"/>
              <a:t>Situationsgerecht und verlässlich kommunizieren </a:t>
            </a:r>
            <a:r>
              <a:rPr lang="de-CH" dirty="0">
                <a:solidFill>
                  <a:srgbClr val="C00000"/>
                </a:solidFill>
              </a:rPr>
              <a:t>&gt; neue Ziele Betrieb, üK und Berufsfachschule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9998CE-056A-944A-84ED-83977AB2B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15.05.19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35264B-E6A3-D646-980B-5FD359D39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29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71385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ADF127-02FD-184D-A8F4-D195722CF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274638"/>
            <a:ext cx="6743700" cy="803193"/>
          </a:xfrm>
        </p:spPr>
        <p:txBody>
          <a:bodyPr/>
          <a:lstStyle/>
          <a:p>
            <a:r>
              <a:rPr lang="de-DE" dirty="0"/>
              <a:t>Revisionskommission</a:t>
            </a:r>
            <a:r>
              <a:rPr lang="de-DE" sz="3000" dirty="0"/>
              <a:t>	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6E38FA-5DCA-654C-8AC5-0E94956E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15.05.19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48E2C95-B7C9-0142-962F-F8E0F770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3</a:t>
            </a:fld>
            <a:endParaRPr lang="de-DE" altLang="de-DE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75F7F194-3CDA-4242-BF87-4E72D7CE7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205" y="1394981"/>
            <a:ext cx="18695109" cy="64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F8CB54A0-44D3-9B4A-BB60-4F0FFAE5DE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807046"/>
              </p:ext>
            </p:extLst>
          </p:nvPr>
        </p:nvGraphicFramePr>
        <p:xfrm>
          <a:off x="2084521" y="1124744"/>
          <a:ext cx="6303903" cy="5261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6489">
                  <a:extLst>
                    <a:ext uri="{9D8B030D-6E8A-4147-A177-3AD203B41FA5}">
                      <a16:colId xmlns:a16="http://schemas.microsoft.com/office/drawing/2014/main" val="2159024797"/>
                    </a:ext>
                  </a:extLst>
                </a:gridCol>
                <a:gridCol w="1945010">
                  <a:extLst>
                    <a:ext uri="{9D8B030D-6E8A-4147-A177-3AD203B41FA5}">
                      <a16:colId xmlns:a16="http://schemas.microsoft.com/office/drawing/2014/main" val="2663871329"/>
                    </a:ext>
                  </a:extLst>
                </a:gridCol>
                <a:gridCol w="2452404">
                  <a:extLst>
                    <a:ext uri="{9D8B030D-6E8A-4147-A177-3AD203B41FA5}">
                      <a16:colId xmlns:a16="http://schemas.microsoft.com/office/drawing/2014/main" val="3427240967"/>
                    </a:ext>
                  </a:extLst>
                </a:gridCol>
              </a:tblGrid>
              <a:tr h="221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</a:rPr>
                        <a:t>Name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 dirty="0">
                          <a:effectLst/>
                        </a:rPr>
                        <a:t>Vorname</a:t>
                      </a:r>
                      <a:endParaRPr lang="de-CH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8714036"/>
                  </a:ext>
                </a:extLst>
              </a:tr>
              <a:tr h="344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Dürig</a:t>
                      </a:r>
                      <a:endParaRPr lang="de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400">
                          <a:effectLst/>
                        </a:rPr>
                        <a:t>Rolf</a:t>
                      </a:r>
                      <a:endParaRPr lang="de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</a:rPr>
                        <a:t>Geschäftsführer OdA Wald Schweiz, Projektleiter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50165784"/>
                  </a:ext>
                </a:extLst>
              </a:tr>
              <a:tr h="258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Aeberhard</a:t>
                      </a:r>
                      <a:endParaRPr lang="de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400">
                          <a:effectLst/>
                        </a:rPr>
                        <a:t>Hannes</a:t>
                      </a:r>
                      <a:endParaRPr lang="de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</a:rPr>
                        <a:t>Präsident B+Q, Förster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88470012"/>
                  </a:ext>
                </a:extLst>
              </a:tr>
              <a:tr h="258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Schmid</a:t>
                      </a:r>
                      <a:endParaRPr lang="de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400">
                          <a:effectLst/>
                        </a:rPr>
                        <a:t>Erwin</a:t>
                      </a:r>
                      <a:endParaRPr lang="de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</a:rPr>
                        <a:t>Präsident OdA Wald Schweiz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20653213"/>
                  </a:ext>
                </a:extLst>
              </a:tr>
              <a:tr h="258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400" dirty="0" err="1">
                          <a:effectLst/>
                        </a:rPr>
                        <a:t>Berset</a:t>
                      </a:r>
                      <a:endParaRPr lang="de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Florian</a:t>
                      </a:r>
                      <a:endParaRPr lang="de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</a:rPr>
                        <a:t>Vertreter SBFI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77270315"/>
                  </a:ext>
                </a:extLst>
              </a:tr>
              <a:tr h="258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400">
                          <a:effectLst/>
                        </a:rPr>
                        <a:t>Witschi</a:t>
                      </a:r>
                      <a:endParaRPr lang="de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Bernhard</a:t>
                      </a:r>
                      <a:endParaRPr lang="de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</a:rPr>
                        <a:t>Vertreter Kantone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78020562"/>
                  </a:ext>
                </a:extLst>
              </a:tr>
              <a:tr h="258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400">
                          <a:effectLst/>
                        </a:rPr>
                        <a:t>Rüegg</a:t>
                      </a:r>
                      <a:endParaRPr lang="de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Michael</a:t>
                      </a:r>
                      <a:endParaRPr lang="de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</a:rPr>
                        <a:t>Pädagogische Begleitung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28343931"/>
                  </a:ext>
                </a:extLst>
              </a:tr>
              <a:tr h="258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400">
                          <a:effectLst/>
                        </a:rPr>
                        <a:t>Abächerli</a:t>
                      </a:r>
                      <a:endParaRPr lang="de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Remo</a:t>
                      </a:r>
                      <a:endParaRPr lang="de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</a:rPr>
                        <a:t>Vertreter Forstunternehmer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20215000"/>
                  </a:ext>
                </a:extLst>
              </a:tr>
              <a:tr h="258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400">
                          <a:effectLst/>
                        </a:rPr>
                        <a:t>Amhof</a:t>
                      </a:r>
                      <a:endParaRPr lang="de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Markus</a:t>
                      </a:r>
                      <a:endParaRPr lang="de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</a:rPr>
                        <a:t>Förster, üK-Kursleiter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3180237"/>
                  </a:ext>
                </a:extLst>
              </a:tr>
              <a:tr h="344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400">
                          <a:effectLst/>
                        </a:rPr>
                        <a:t>Amhof</a:t>
                      </a:r>
                      <a:endParaRPr lang="de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Urs</a:t>
                      </a:r>
                      <a:endParaRPr lang="de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</a:rPr>
                        <a:t>Forstwart-Vorarbeiter, Berufsbildner Betrieb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76405375"/>
                  </a:ext>
                </a:extLst>
              </a:tr>
              <a:tr h="344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400">
                          <a:effectLst/>
                        </a:rPr>
                        <a:t>Dedelley</a:t>
                      </a:r>
                      <a:endParaRPr lang="de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Florian</a:t>
                      </a:r>
                      <a:endParaRPr lang="de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</a:rPr>
                        <a:t>FW-Vorarbeiter, Prüfungsexperte, Vertreter Romandie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81791897"/>
                  </a:ext>
                </a:extLst>
              </a:tr>
              <a:tr h="344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400">
                          <a:effectLst/>
                        </a:rPr>
                        <a:t>Fiechter</a:t>
                      </a:r>
                      <a:endParaRPr lang="de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Andreas</a:t>
                      </a:r>
                      <a:endParaRPr lang="de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</a:rPr>
                        <a:t>Forstwart-Vorarbeiter, Präsident Prüfungs­kommission OdA Wald BE+VS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27296565"/>
                  </a:ext>
                </a:extLst>
              </a:tr>
              <a:tr h="344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400">
                          <a:effectLst/>
                        </a:rPr>
                        <a:t>Lambert</a:t>
                      </a:r>
                      <a:endParaRPr lang="de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Richard</a:t>
                      </a:r>
                      <a:endParaRPr lang="de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</a:rPr>
                        <a:t>Forstwart-Vorarbeiter, Instruktor, Kommission B+Q, Vertreter Romandie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35827635"/>
                  </a:ext>
                </a:extLst>
              </a:tr>
              <a:tr h="258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400">
                          <a:effectLst/>
                        </a:rPr>
                        <a:t>Marcozzi</a:t>
                      </a:r>
                      <a:endParaRPr lang="de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Marco</a:t>
                      </a:r>
                      <a:endParaRPr lang="de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</a:rPr>
                        <a:t>Chefexperte Tessin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98277750"/>
                  </a:ext>
                </a:extLst>
              </a:tr>
              <a:tr h="258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400">
                          <a:effectLst/>
                        </a:rPr>
                        <a:t>Schick</a:t>
                      </a:r>
                      <a:endParaRPr lang="de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Walter</a:t>
                      </a:r>
                      <a:endParaRPr lang="de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</a:rPr>
                        <a:t>Forstunternehmer Tessin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87584923"/>
                  </a:ext>
                </a:extLst>
              </a:tr>
              <a:tr h="258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400">
                          <a:effectLst/>
                        </a:rPr>
                        <a:t>Stucki</a:t>
                      </a:r>
                      <a:endParaRPr lang="de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Andreas</a:t>
                      </a:r>
                      <a:endParaRPr lang="de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</a:rPr>
                        <a:t>Förster, Prüfungsexperte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7189695"/>
                  </a:ext>
                </a:extLst>
              </a:tr>
              <a:tr h="344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Studer</a:t>
                      </a:r>
                      <a:endParaRPr lang="de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Thomas</a:t>
                      </a:r>
                      <a:endParaRPr lang="de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</a:rPr>
                        <a:t>Förster, Präsident </a:t>
                      </a:r>
                      <a:r>
                        <a:rPr lang="de-CH" sz="1200" dirty="0" err="1">
                          <a:effectLst/>
                        </a:rPr>
                        <a:t>Berufs­bildungs-kommission</a:t>
                      </a:r>
                      <a:r>
                        <a:rPr lang="de-CH" sz="1200" dirty="0">
                          <a:effectLst/>
                        </a:rPr>
                        <a:t> Forstwarte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05256051"/>
                  </a:ext>
                </a:extLst>
              </a:tr>
              <a:tr h="258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400" dirty="0" err="1">
                          <a:effectLst/>
                        </a:rPr>
                        <a:t>Wenzinger</a:t>
                      </a:r>
                      <a:endParaRPr lang="de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Gerhard</a:t>
                      </a:r>
                      <a:endParaRPr lang="de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</a:rPr>
                        <a:t>Förster, Fachlehrer BFS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00249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872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B28ABA-3C21-C74F-9C09-895DFDCBA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Anhang 2: Begleitende Massnahmen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5AA826-8B90-374F-8D75-E68114E30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1600200"/>
            <a:ext cx="6877372" cy="4525963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de-DE" dirty="0"/>
              <a:t>Anhang 2 wurde auch überarbeitet 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de-DE" dirty="0"/>
              <a:t>Übersichtlicher, ca. 5 Seiten Umfang (bisher 20 Seiten)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de-DE" dirty="0"/>
              <a:t>Mit Branchenlösung Forst &gt; </a:t>
            </a:r>
            <a:r>
              <a:rPr lang="de-DE" dirty="0" err="1"/>
              <a:t>Präventionsmassnahmen</a:t>
            </a:r>
            <a:r>
              <a:rPr lang="de-DE" dirty="0"/>
              <a:t> umgesetzt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de-DE" dirty="0">
                <a:solidFill>
                  <a:srgbClr val="2952F0"/>
                </a:solidFill>
              </a:rPr>
              <a:t>Wichtig für Betriebe: Ausbildungsstand ist zu dokumentieren.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de-DE" dirty="0">
                <a:solidFill>
                  <a:srgbClr val="2952F0"/>
                </a:solidFill>
              </a:rPr>
              <a:t>Wichtig für üK F und G: Ausbildungs-inhalte sind anzugeben (Kurszertifikat)</a:t>
            </a:r>
          </a:p>
          <a:p>
            <a:pPr marL="0" indent="0">
              <a:spcBef>
                <a:spcPts val="1200"/>
              </a:spcBef>
            </a:pP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587EA2-2C55-3A4E-9B8C-AF4B77A0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15.05.19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16AF2C-A74D-A447-962D-1CFAD94C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30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1335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EDD3C1-AB68-FB4D-936C-436DEAF2F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geht‘s weiter?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67DE40-0CB9-CF41-9992-27F9B53DB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Verabschiedung im Vorstand OdA Wald Schweiz (22.4.19)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Genehmigung und Inkraftsetzung durch SBFI per 1.1.2020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Überprüfung und Anpassung der Ausbildungsdokumente 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Information / Schulung Berufsbildner, üK-Instruktoren, Fachlehrer BFS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Evtl. Unterstützung bei der </a:t>
            </a:r>
            <a:r>
              <a:rPr lang="de-DE"/>
              <a:t>Schulung durch das EHB?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3FDE20-28E2-8847-86FB-1E131AE95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15.05.19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5C4F4E1-54F2-614E-96C9-EF85AE953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31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53222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93155-99B7-BE41-845A-8D6235A80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Rahmenprogramme üK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2143DA-3340-6641-B665-4E3C41EB1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de-DE" dirty="0"/>
              <a:t>Die bestehenden Rahmenprogramme werden überprüft und angepasst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de-DE" dirty="0"/>
              <a:t>Verantwortlich: Aufsichtskommission üK (AKüK)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de-DE" dirty="0"/>
              <a:t>Dazu werden Arbeitsgruppen mit Einbezug der Regionen und von Fachleuten gebildet</a:t>
            </a:r>
            <a:endParaRPr lang="de-DE" dirty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de-DE" dirty="0"/>
              <a:t>Die Rahmenprogramme werden vom Vorstand der OdA Wald CH genehmigt.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9BC177-6C3C-314E-8A7A-B77E73151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15.05.19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6AA017-475A-1046-9465-FAB790622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32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64610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DE" b="1" dirty="0">
              <a:solidFill>
                <a:srgbClr val="FF0000"/>
              </a:solidFill>
            </a:endParaRPr>
          </a:p>
          <a:p>
            <a:pPr algn="ctr"/>
            <a:endParaRPr lang="de-DE" b="1" dirty="0">
              <a:solidFill>
                <a:srgbClr val="FF0000"/>
              </a:solidFill>
            </a:endParaRPr>
          </a:p>
          <a:p>
            <a:pPr algn="ctr"/>
            <a:r>
              <a:rPr lang="de-DE" b="1" dirty="0">
                <a:solidFill>
                  <a:srgbClr val="2952F0"/>
                </a:solidFill>
              </a:rPr>
              <a:t>Fragen?</a:t>
            </a:r>
          </a:p>
          <a:p>
            <a:pPr algn="ctr"/>
            <a:endParaRPr lang="de-DE" b="1" dirty="0">
              <a:solidFill>
                <a:srgbClr val="2952F0"/>
              </a:solidFill>
            </a:endParaRPr>
          </a:p>
          <a:p>
            <a:pPr algn="ctr"/>
            <a:r>
              <a:rPr lang="de-DE" b="1" dirty="0">
                <a:solidFill>
                  <a:srgbClr val="2952F0"/>
                </a:solidFill>
              </a:rPr>
              <a:t>Herzlichen Dank </a:t>
            </a:r>
          </a:p>
          <a:p>
            <a:pPr algn="ctr"/>
            <a:r>
              <a:rPr lang="de-DE" b="1" dirty="0">
                <a:solidFill>
                  <a:srgbClr val="2952F0"/>
                </a:solidFill>
              </a:rPr>
              <a:t>für Ihre Aufmerksamkeit!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15.05.19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33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705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ADF127-02FD-184D-A8F4-D195722CF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700" dirty="0"/>
              <a:t>Ablauf Revision</a:t>
            </a:r>
            <a:r>
              <a:rPr lang="de-DE" dirty="0"/>
              <a:t>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C894EB-574F-B445-BC19-A94F16549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009" y="1417638"/>
            <a:ext cx="6743700" cy="4525963"/>
          </a:xfrm>
        </p:spPr>
        <p:txBody>
          <a:bodyPr/>
          <a:lstStyle/>
          <a:p>
            <a:pPr marL="457200" indent="-457200">
              <a:spcBef>
                <a:spcPts val="1272"/>
              </a:spcBef>
              <a:buFont typeface="Arial" panose="020B0604020202020204" pitchFamily="34" charset="0"/>
              <a:buChar char="•"/>
            </a:pPr>
            <a:r>
              <a:rPr lang="de-DE" dirty="0"/>
              <a:t>9 Sitzungen d. Revisionskommission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Einbezug von zusätzlichen Stellen: </a:t>
            </a:r>
          </a:p>
          <a:p>
            <a:pPr marL="400050" lvl="1" indent="0"/>
            <a:r>
              <a:rPr lang="de-DE" sz="2000" dirty="0"/>
              <a:t>	Fachstelle Waldbau, </a:t>
            </a:r>
            <a:r>
              <a:rPr lang="de-DE" sz="2000" dirty="0" err="1"/>
              <a:t>Fobatec</a:t>
            </a:r>
            <a:r>
              <a:rPr lang="de-DE" sz="2000" dirty="0"/>
              <a:t>, ibW BZW 	Maienfeld, WaldSchweiz, Suva, Seco, BAFU, 	Chefexperten, Fachlehrer Berufskunde</a:t>
            </a:r>
          </a:p>
          <a:p>
            <a:pPr marL="457200" indent="-4572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de-DE" dirty="0"/>
              <a:t>Information der Branche: Tagung am 30.5.18 und Vernehmlassung</a:t>
            </a:r>
          </a:p>
          <a:p>
            <a:pPr marL="457200" indent="-4572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de-DE" dirty="0"/>
              <a:t>Präsentation bei der Kommission Berufsentwicklung der SBBK (Kantone)</a:t>
            </a:r>
          </a:p>
          <a:p>
            <a:pPr marL="457200" indent="-4572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de-DE" dirty="0"/>
              <a:t>Nationale</a:t>
            </a:r>
            <a:r>
              <a:rPr lang="de-DE" sz="2600" dirty="0"/>
              <a:t> </a:t>
            </a:r>
            <a:r>
              <a:rPr lang="de-DE" dirty="0"/>
              <a:t>Anhörung, organisiert durch SBFI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6E38FA-5DCA-654C-8AC5-0E94956E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15.05.19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48E2C95-B7C9-0142-962F-F8E0F770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93470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BF29BF-457F-944C-8701-16C15698E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274638"/>
            <a:ext cx="6743700" cy="1143000"/>
          </a:xfrm>
        </p:spPr>
        <p:txBody>
          <a:bodyPr/>
          <a:lstStyle/>
          <a:p>
            <a:r>
              <a:rPr lang="de-DE" dirty="0"/>
              <a:t>Weshalb brauchte es die Revision?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D413D1-DF53-C346-9403-5796F882D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400" dirty="0"/>
              <a:t>5-Jahresüberprüfung: Bisherige Ausbildung wurde überwiegend als gut befunden!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400" dirty="0"/>
              <a:t>Verwendung der Leittexte für die Bivo und Bildungsplan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400" dirty="0"/>
              <a:t>Für gefährliche Arbeiten braucht es Leistungsziele im Bildungsplan, sonst dürfen sie von Jugendlichen unter 18 nicht ausgeführt werden.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/>
              <a:t>Punktuelle Anpassungen an den aktuellen Stand der Technik</a:t>
            </a:r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C75B33-D7C6-1548-81F7-61F0E768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15.05.19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3E97A3-433B-684D-B867-B107079A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6790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BF29BF-457F-944C-8701-16C15698E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274638"/>
            <a:ext cx="6743700" cy="1143000"/>
          </a:xfrm>
        </p:spPr>
        <p:txBody>
          <a:bodyPr/>
          <a:lstStyle/>
          <a:p>
            <a:r>
              <a:rPr lang="de-DE" sz="2000" b="0" dirty="0"/>
              <a:t>Änderung Bildungsverordnung: </a:t>
            </a:r>
            <a:br>
              <a:rPr lang="de-DE" sz="1800" dirty="0"/>
            </a:br>
            <a:r>
              <a:rPr lang="de-DE" dirty="0"/>
              <a:t>Ärztliches Zeugnis fällt weg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D413D1-DF53-C346-9403-5796F882D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400" dirty="0"/>
              <a:t>Gesetzliche Grundlage fehlt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/>
              <a:t>Lehrbetrieb muss bei der Auswahl genauer hinschauen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400" dirty="0"/>
              <a:t>Empfehlung: Lehrbetrieb verlang</a:t>
            </a:r>
            <a:r>
              <a:rPr lang="de-DE" dirty="0"/>
              <a:t>t weiterhin ein ärztliches Zeugnis </a:t>
            </a:r>
            <a:br>
              <a:rPr lang="de-DE" dirty="0"/>
            </a:br>
            <a:r>
              <a:rPr lang="de-DE" dirty="0"/>
              <a:t>&gt; Formular bleibt auf der Website</a:t>
            </a:r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C75B33-D7C6-1548-81F7-61F0E768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15.05.19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3E97A3-433B-684D-B867-B107079A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6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CA8E530-30C1-3E44-B40D-A125808B64BE}"/>
              </a:ext>
            </a:extLst>
          </p:cNvPr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de-CH" dirty="0">
                <a:latin typeface="Arial Rounded MT Bold" panose="020F0704030504030204" pitchFamily="34" charset="77"/>
              </a:rPr>
            </a:br>
            <a:endParaRPr lang="de-CH" dirty="0">
              <a:latin typeface="Arial Rounded MT Bold" panose="020F0704030504030204" pitchFamily="34" charset="77"/>
            </a:endParaRPr>
          </a:p>
          <a:p>
            <a:r>
              <a:rPr lang="de-CH" dirty="0">
                <a:latin typeface="Arial Rounded MT Bold" panose="020F0704030504030204" pitchFamily="34" charset="77"/>
              </a:rPr>
              <a:t>  </a:t>
            </a:r>
            <a:endParaRPr lang="de-CH" dirty="0">
              <a:effectLst/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59888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BF29BF-457F-944C-8701-16C15698E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591493"/>
            <a:ext cx="6743700" cy="1143000"/>
          </a:xfrm>
        </p:spPr>
        <p:txBody>
          <a:bodyPr/>
          <a:lstStyle/>
          <a:p>
            <a:r>
              <a:rPr lang="de-DE" sz="2000" b="0" dirty="0"/>
              <a:t>Änderung Bildungsverordnung: </a:t>
            </a:r>
            <a:br>
              <a:rPr lang="de-DE" sz="1800" dirty="0"/>
            </a:br>
            <a:r>
              <a:rPr lang="de-DE" sz="1800" dirty="0"/>
              <a:t>Neu: </a:t>
            </a:r>
            <a:r>
              <a:rPr lang="de-DE" dirty="0"/>
              <a:t>Qualifikationsprofil mit Handlungskompetenzen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D413D1-DF53-C346-9403-5796F882D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2132856"/>
            <a:ext cx="6743700" cy="4223494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400" dirty="0"/>
              <a:t>Handlungskompetenzen legen fest, was eine Forstwartin/ein Forstwart können muss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400" dirty="0"/>
              <a:t>Mindeststandard für die Ausbildung und Grundlage für das QV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C75B33-D7C6-1548-81F7-61F0E768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15.05.19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3E97A3-433B-684D-B867-B107079A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7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CA8E530-30C1-3E44-B40D-A125808B64BE}"/>
              </a:ext>
            </a:extLst>
          </p:cNvPr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de-CH" dirty="0">
                <a:latin typeface="Arial Rounded MT Bold" panose="020F0704030504030204" pitchFamily="34" charset="77"/>
              </a:rPr>
            </a:br>
            <a:endParaRPr lang="de-CH" dirty="0">
              <a:latin typeface="Arial Rounded MT Bold" panose="020F0704030504030204" pitchFamily="34" charset="77"/>
            </a:endParaRPr>
          </a:p>
          <a:p>
            <a:r>
              <a:rPr lang="de-CH" dirty="0">
                <a:latin typeface="Arial Rounded MT Bold" panose="020F0704030504030204" pitchFamily="34" charset="77"/>
              </a:rPr>
              <a:t>  </a:t>
            </a:r>
            <a:endParaRPr lang="de-CH" dirty="0">
              <a:effectLst/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80549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EE87C1-D278-FC4B-99B8-EAAF1E294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 Handlungskompetenzbereiche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80AD0-A29B-5143-A139-BD4D4CA00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1374338"/>
            <a:ext cx="6743700" cy="4925144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de-DE" sz="2200" dirty="0"/>
              <a:t>Holz ernten</a:t>
            </a:r>
          </a:p>
          <a:p>
            <a:pPr marL="514350" indent="-514350">
              <a:buFont typeface="+mj-lt"/>
              <a:buAutoNum type="alphaLcPeriod"/>
            </a:pPr>
            <a:r>
              <a:rPr lang="de-CH" sz="2200" dirty="0"/>
              <a:t>Verjüngen und Pflegen von Wald und Sonder­standorten</a:t>
            </a:r>
          </a:p>
          <a:p>
            <a:pPr marL="514350" indent="-514350">
              <a:buFont typeface="+mj-lt"/>
              <a:buAutoNum type="alphaLcPeriod"/>
            </a:pPr>
            <a:r>
              <a:rPr lang="de-CH" sz="2200" dirty="0"/>
              <a:t>Umsetzen von Mass­nahmen des Waldschutzes</a:t>
            </a:r>
          </a:p>
          <a:p>
            <a:pPr marL="514350" indent="-514350">
              <a:buFont typeface="+mj-lt"/>
              <a:buAutoNum type="alphaLcPeriod"/>
            </a:pPr>
            <a:r>
              <a:rPr lang="de-CH" sz="2200" dirty="0"/>
              <a:t>Erstellen und Unterhalten forstlicher Bauwerke</a:t>
            </a:r>
          </a:p>
          <a:p>
            <a:pPr marL="514350" indent="-514350">
              <a:buFont typeface="+mj-lt"/>
              <a:buAutoNum type="alphaLcPeriod"/>
            </a:pPr>
            <a:r>
              <a:rPr lang="de-CH" sz="2200" dirty="0"/>
              <a:t>Bedienen und Unterhalten der Arbeitsmittel</a:t>
            </a:r>
          </a:p>
          <a:p>
            <a:pPr marL="514350" indent="-514350">
              <a:buFont typeface="+mj-lt"/>
              <a:buAutoNum type="alphaLcPeriod"/>
            </a:pPr>
            <a:r>
              <a:rPr lang="de-CH" sz="2200" dirty="0"/>
              <a:t>Einhalten der Vorschriften für Arbeitssicherheit, Gesundheits- und Umweltschutz</a:t>
            </a:r>
          </a:p>
          <a:p>
            <a:pPr marL="514350" indent="-514350">
              <a:buFont typeface="+mj-lt"/>
              <a:buAutoNum type="alphaLcPeriod"/>
            </a:pPr>
            <a:r>
              <a:rPr lang="de-CH" sz="2200" dirty="0"/>
              <a:t>Mitarbeiten bei betrieb­lichen Aufgaben</a:t>
            </a:r>
            <a:endParaRPr lang="de-DE" sz="22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7F7DBB-B26F-1A46-9007-7D28E3CB7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15.05.19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65B653-6EA1-384B-BE04-04EE10907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94611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6562FC-214B-DA4F-9F82-E05CF4BDE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Handlungskompetenzen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1E731006-B1C1-DE48-A17D-1DDED8B0BE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879819"/>
              </p:ext>
            </p:extLst>
          </p:nvPr>
        </p:nvGraphicFramePr>
        <p:xfrm>
          <a:off x="1943098" y="1412776"/>
          <a:ext cx="6949382" cy="4819759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53739">
                  <a:extLst>
                    <a:ext uri="{9D8B030D-6E8A-4147-A177-3AD203B41FA5}">
                      <a16:colId xmlns:a16="http://schemas.microsoft.com/office/drawing/2014/main" val="1806422907"/>
                    </a:ext>
                  </a:extLst>
                </a:gridCol>
                <a:gridCol w="1047878">
                  <a:extLst>
                    <a:ext uri="{9D8B030D-6E8A-4147-A177-3AD203B41FA5}">
                      <a16:colId xmlns:a16="http://schemas.microsoft.com/office/drawing/2014/main" val="1139710775"/>
                    </a:ext>
                  </a:extLst>
                </a:gridCol>
                <a:gridCol w="834718">
                  <a:extLst>
                    <a:ext uri="{9D8B030D-6E8A-4147-A177-3AD203B41FA5}">
                      <a16:colId xmlns:a16="http://schemas.microsoft.com/office/drawing/2014/main" val="2088295473"/>
                    </a:ext>
                  </a:extLst>
                </a:gridCol>
                <a:gridCol w="816798">
                  <a:extLst>
                    <a:ext uri="{9D8B030D-6E8A-4147-A177-3AD203B41FA5}">
                      <a16:colId xmlns:a16="http://schemas.microsoft.com/office/drawing/2014/main" val="1190766661"/>
                    </a:ext>
                  </a:extLst>
                </a:gridCol>
                <a:gridCol w="823400">
                  <a:extLst>
                    <a:ext uri="{9D8B030D-6E8A-4147-A177-3AD203B41FA5}">
                      <a16:colId xmlns:a16="http://schemas.microsoft.com/office/drawing/2014/main" val="2823580577"/>
                    </a:ext>
                  </a:extLst>
                </a:gridCol>
                <a:gridCol w="817268">
                  <a:extLst>
                    <a:ext uri="{9D8B030D-6E8A-4147-A177-3AD203B41FA5}">
                      <a16:colId xmlns:a16="http://schemas.microsoft.com/office/drawing/2014/main" val="2675750504"/>
                    </a:ext>
                  </a:extLst>
                </a:gridCol>
                <a:gridCol w="916304">
                  <a:extLst>
                    <a:ext uri="{9D8B030D-6E8A-4147-A177-3AD203B41FA5}">
                      <a16:colId xmlns:a16="http://schemas.microsoft.com/office/drawing/2014/main" val="1299601008"/>
                    </a:ext>
                  </a:extLst>
                </a:gridCol>
                <a:gridCol w="770582">
                  <a:extLst>
                    <a:ext uri="{9D8B030D-6E8A-4147-A177-3AD203B41FA5}">
                      <a16:colId xmlns:a16="http://schemas.microsoft.com/office/drawing/2014/main" val="1781129082"/>
                    </a:ext>
                  </a:extLst>
                </a:gridCol>
                <a:gridCol w="768695">
                  <a:extLst>
                    <a:ext uri="{9D8B030D-6E8A-4147-A177-3AD203B41FA5}">
                      <a16:colId xmlns:a16="http://schemas.microsoft.com/office/drawing/2014/main" val="453020183"/>
                    </a:ext>
                  </a:extLst>
                </a:gridCol>
              </a:tblGrid>
              <a:tr h="256599"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de-CH" sz="900">
                          <a:solidFill>
                            <a:schemeClr val="tx1"/>
                          </a:solidFill>
                          <a:effectLst/>
                          <a:sym typeface="Wingdings" pitchFamily="2" charset="2"/>
                        </a:rPr>
                        <a:t></a:t>
                      </a:r>
                      <a:endParaRPr lang="de-CH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de-CH" sz="900" dirty="0" err="1">
                          <a:solidFill>
                            <a:schemeClr val="tx1"/>
                          </a:solidFill>
                          <a:effectLst/>
                        </a:rPr>
                        <a:t>Handlungskompe-tenzbereiche</a:t>
                      </a:r>
                      <a:endParaRPr lang="de-CH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de-CH" sz="900" dirty="0">
                          <a:solidFill>
                            <a:schemeClr val="tx1"/>
                          </a:solidFill>
                          <a:effectLst/>
                        </a:rPr>
                        <a:t>Handlungskompetenzen </a:t>
                      </a:r>
                      <a:r>
                        <a:rPr lang="de-CH" sz="900" dirty="0">
                          <a:solidFill>
                            <a:schemeClr val="tx1"/>
                          </a:solidFill>
                          <a:effectLst/>
                          <a:sym typeface="Wingdings" pitchFamily="2" charset="2"/>
                        </a:rPr>
                        <a:t></a:t>
                      </a:r>
                      <a:endParaRPr lang="de-CH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509999"/>
                  </a:ext>
                </a:extLst>
              </a:tr>
              <a:tr h="488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900" dirty="0">
                          <a:effectLst/>
                        </a:rPr>
                        <a:t>a</a:t>
                      </a:r>
                      <a:endParaRPr lang="de-CH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900" dirty="0">
                          <a:effectLst/>
                        </a:rPr>
                        <a:t>Holz ernten</a:t>
                      </a:r>
                      <a:endParaRPr lang="de-CH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E44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 dirty="0">
                          <a:effectLst/>
                        </a:rPr>
                        <a:t>a1: Holzeigenschaf-</a:t>
                      </a:r>
                      <a:r>
                        <a:rPr lang="de-CH" sz="700" dirty="0" err="1">
                          <a:effectLst/>
                        </a:rPr>
                        <a:t>ten</a:t>
                      </a:r>
                      <a:r>
                        <a:rPr lang="de-CH" sz="700" dirty="0">
                          <a:effectLst/>
                        </a:rPr>
                        <a:t> und Holzfehler bei der Holzerei berücksichtigen</a:t>
                      </a:r>
                      <a:endParaRPr lang="de-CH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>
                          <a:effectLst/>
                        </a:rPr>
                        <a:t>a2: Holzschlag organisieren und signalisieren</a:t>
                      </a:r>
                      <a:endParaRPr lang="de-CH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>
                          <a:effectLst/>
                        </a:rPr>
                        <a:t>a3: Bäume fällen und aufarbeiten</a:t>
                      </a:r>
                      <a:endParaRPr lang="de-CH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>
                          <a:effectLst/>
                        </a:rPr>
                        <a:t>a4: Bei der Holzbringung mitarbei­ten</a:t>
                      </a:r>
                      <a:endParaRPr lang="de-CH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>
                          <a:effectLst/>
                        </a:rPr>
                        <a:t>a5: Holz sortieren und Sortimentsliste umsetzen</a:t>
                      </a:r>
                      <a:endParaRPr lang="de-CH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 dirty="0">
                          <a:effectLst/>
                        </a:rPr>
                        <a:t>a6: In Holzernte-verfahren mitarbeiten</a:t>
                      </a:r>
                      <a:endParaRPr lang="de-CH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 dirty="0">
                          <a:effectLst/>
                        </a:rPr>
                        <a:t> </a:t>
                      </a:r>
                      <a:endParaRPr lang="de-CH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5688000"/>
                  </a:ext>
                </a:extLst>
              </a:tr>
              <a:tr h="704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900" dirty="0">
                          <a:effectLst/>
                        </a:rPr>
                        <a:t>b</a:t>
                      </a:r>
                      <a:endParaRPr lang="de-CH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CH" sz="900" dirty="0">
                          <a:effectLst/>
                        </a:rPr>
                        <a:t>Verjüngen und Pflegen von Wald und Sonder­standorten</a:t>
                      </a:r>
                      <a:endParaRPr lang="de-CH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E44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 dirty="0">
                          <a:effectLst/>
                        </a:rPr>
                        <a:t>b1: Die Eigenschaften von Standorten bei der Waldpflege berücksichtigen</a:t>
                      </a:r>
                      <a:endParaRPr lang="de-CH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 dirty="0">
                          <a:effectLst/>
                        </a:rPr>
                        <a:t>b2: Forstbotanische und waldbauliche Kenntnisse der Bäu­me bei der Wald-pfle­ge berück-sichtigen</a:t>
                      </a:r>
                      <a:endParaRPr lang="de-CH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>
                          <a:effectLst/>
                        </a:rPr>
                        <a:t>b3: Natürliche Waldver­jüngung fördern</a:t>
                      </a:r>
                      <a:endParaRPr lang="de-CH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>
                          <a:effectLst/>
                        </a:rPr>
                        <a:t>b4: Künstliche Verjüngung ausführen</a:t>
                      </a:r>
                      <a:endParaRPr lang="de-CH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 dirty="0">
                          <a:effectLst/>
                        </a:rPr>
                        <a:t>b5: Die natürliche </a:t>
                      </a:r>
                      <a:r>
                        <a:rPr lang="de-CH" sz="700" dirty="0" err="1">
                          <a:effectLst/>
                        </a:rPr>
                        <a:t>Bestandesentwicklung</a:t>
                      </a:r>
                      <a:r>
                        <a:rPr lang="de-CH" sz="700" dirty="0">
                          <a:effectLst/>
                        </a:rPr>
                        <a:t> sowie die </a:t>
                      </a:r>
                      <a:r>
                        <a:rPr lang="de-CH" sz="700" dirty="0" err="1">
                          <a:effectLst/>
                        </a:rPr>
                        <a:t>Auslesekri-terien</a:t>
                      </a:r>
                      <a:r>
                        <a:rPr lang="de-CH" sz="700" dirty="0">
                          <a:effectLst/>
                        </a:rPr>
                        <a:t> der Bäume bei der Pflege berücksichtigen</a:t>
                      </a:r>
                      <a:endParaRPr lang="de-CH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>
                          <a:effectLst/>
                        </a:rPr>
                        <a:t>b6: Jungwald pflegen</a:t>
                      </a:r>
                      <a:endParaRPr lang="de-CH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 dirty="0">
                          <a:effectLst/>
                        </a:rPr>
                        <a:t>b7: Sonderstand-orte und spezielle Lebensräume erkennen und pflegen</a:t>
                      </a:r>
                      <a:endParaRPr lang="de-CH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5452464"/>
                  </a:ext>
                </a:extLst>
              </a:tr>
              <a:tr h="2417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900" dirty="0">
                          <a:effectLst/>
                        </a:rPr>
                        <a:t>c</a:t>
                      </a:r>
                      <a:endParaRPr lang="de-CH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900" dirty="0">
                          <a:effectLst/>
                        </a:rPr>
                        <a:t>Umsetzen von Mass­nahmen des Waldschutzes</a:t>
                      </a:r>
                      <a:endParaRPr lang="de-CH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E44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 dirty="0">
                          <a:effectLst/>
                        </a:rPr>
                        <a:t>c1: Waldschäden erkennen und bekämpfen</a:t>
                      </a:r>
                      <a:endParaRPr lang="de-CH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>
                          <a:effectLst/>
                        </a:rPr>
                        <a:t>c2: Waldschäden vorbeugen und verhüten</a:t>
                      </a:r>
                      <a:endParaRPr lang="de-CH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 dirty="0">
                          <a:effectLst/>
                        </a:rPr>
                        <a:t>c3: Invasive, gebiets-fremde Arten </a:t>
                      </a:r>
                      <a:r>
                        <a:rPr lang="de-CH" sz="700" dirty="0" err="1">
                          <a:effectLst/>
                        </a:rPr>
                        <a:t>erken-nen</a:t>
                      </a:r>
                      <a:r>
                        <a:rPr lang="de-CH" sz="700" dirty="0">
                          <a:effectLst/>
                        </a:rPr>
                        <a:t> und bekämpfen </a:t>
                      </a:r>
                      <a:endParaRPr lang="de-CH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>
                          <a:effectLst/>
                        </a:rPr>
                        <a:t>c4: Die Produktivität des Bodens erhalten</a:t>
                      </a:r>
                      <a:endParaRPr lang="de-CH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>
                          <a:effectLst/>
                        </a:rPr>
                        <a:t> </a:t>
                      </a:r>
                      <a:endParaRPr lang="de-CH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>
                          <a:effectLst/>
                        </a:rPr>
                        <a:t> </a:t>
                      </a:r>
                      <a:endParaRPr lang="de-CH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 dirty="0">
                          <a:effectLst/>
                        </a:rPr>
                        <a:t> </a:t>
                      </a:r>
                      <a:endParaRPr lang="de-CH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5242057"/>
                  </a:ext>
                </a:extLst>
              </a:tr>
              <a:tr h="596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900" dirty="0">
                          <a:effectLst/>
                        </a:rPr>
                        <a:t>d</a:t>
                      </a:r>
                      <a:endParaRPr lang="de-CH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900" dirty="0">
                          <a:effectLst/>
                        </a:rPr>
                        <a:t>Erstellen und Unterhalten forstlicher Bauwerke</a:t>
                      </a:r>
                      <a:endParaRPr lang="de-CH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E44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 dirty="0">
                          <a:effectLst/>
                        </a:rPr>
                        <a:t>d1: Sich im Gelände anhand von Karten und Plänen </a:t>
                      </a:r>
                      <a:r>
                        <a:rPr lang="de-CH" sz="700" dirty="0" err="1">
                          <a:effectLst/>
                        </a:rPr>
                        <a:t>orien</a:t>
                      </a:r>
                      <a:r>
                        <a:rPr lang="de-CH" sz="700" dirty="0">
                          <a:effectLst/>
                        </a:rPr>
                        <a:t>-tieren sowie Mess-geräte einsetzen</a:t>
                      </a:r>
                      <a:endParaRPr lang="de-CH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>
                          <a:effectLst/>
                        </a:rPr>
                        <a:t>d2: Baumaterialien ein­setzen</a:t>
                      </a:r>
                      <a:endParaRPr lang="de-CH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 dirty="0">
                          <a:effectLst/>
                        </a:rPr>
                        <a:t>d3: Einfache forst-</a:t>
                      </a:r>
                      <a:r>
                        <a:rPr lang="de-CH" sz="700" dirty="0" err="1">
                          <a:effectLst/>
                        </a:rPr>
                        <a:t>liche</a:t>
                      </a:r>
                      <a:r>
                        <a:rPr lang="de-CH" sz="700" dirty="0">
                          <a:effectLst/>
                        </a:rPr>
                        <a:t> Bauwerke erstellen und unterhalten</a:t>
                      </a:r>
                      <a:endParaRPr lang="de-CH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>
                          <a:effectLst/>
                        </a:rPr>
                        <a:t>d4: Waldstrassen, Maschinen- und Wanderwege unterhalten</a:t>
                      </a:r>
                      <a:endParaRPr lang="de-CH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>
                          <a:effectLst/>
                        </a:rPr>
                        <a:t> </a:t>
                      </a:r>
                      <a:endParaRPr lang="de-CH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>
                          <a:effectLst/>
                        </a:rPr>
                        <a:t> </a:t>
                      </a:r>
                      <a:endParaRPr lang="de-CH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 dirty="0">
                          <a:effectLst/>
                        </a:rPr>
                        <a:t> </a:t>
                      </a:r>
                      <a:endParaRPr lang="de-CH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650061"/>
                  </a:ext>
                </a:extLst>
              </a:tr>
              <a:tr h="872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900" dirty="0" err="1">
                          <a:effectLst/>
                        </a:rPr>
                        <a:t>e</a:t>
                      </a:r>
                      <a:endParaRPr lang="de-CH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900" dirty="0">
                          <a:effectLst/>
                        </a:rPr>
                        <a:t>Bedienen und Unterhalten der Arbeitsmittel</a:t>
                      </a:r>
                      <a:endParaRPr lang="de-CH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E44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>
                          <a:effectLst/>
                        </a:rPr>
                        <a:t>e1: Handgeführte Arbeitsmittel und Geräte bedienen</a:t>
                      </a:r>
                      <a:endParaRPr lang="de-CH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>
                          <a:effectLst/>
                        </a:rPr>
                        <a:t>e2: Handgeführte Arbeitsmittel instand halten</a:t>
                      </a:r>
                      <a:endParaRPr lang="de-CH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>
                          <a:effectLst/>
                        </a:rPr>
                        <a:t>e3: Kleinmaschinen einsetzen und instand halten.</a:t>
                      </a:r>
                      <a:endParaRPr lang="de-CH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>
                          <a:effectLst/>
                        </a:rPr>
                        <a:t>e4: Betriebs- und Hilfsstoffe sicher und umweltgerecht transportieren, verwenden, lagern und entsorgen</a:t>
                      </a:r>
                      <a:endParaRPr lang="de-CH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>
                          <a:effectLst/>
                        </a:rPr>
                        <a:t>e5: Sich bei Arbeiten im steilen Gelände mit Absturzgefahr gegen Absturz sichern und Grundtechniken für das Besteigen von Bäumen an der Stamm-achse anwenden</a:t>
                      </a:r>
                      <a:endParaRPr lang="de-CH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>
                          <a:effectLst/>
                        </a:rPr>
                        <a:t> </a:t>
                      </a:r>
                      <a:endParaRPr lang="de-CH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 dirty="0">
                          <a:effectLst/>
                        </a:rPr>
                        <a:t> </a:t>
                      </a:r>
                      <a:endParaRPr lang="de-CH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0639547"/>
                  </a:ext>
                </a:extLst>
              </a:tr>
              <a:tr h="596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900" dirty="0">
                          <a:effectLst/>
                        </a:rPr>
                        <a:t>f</a:t>
                      </a:r>
                      <a:endParaRPr lang="de-CH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900" dirty="0">
                          <a:effectLst/>
                        </a:rPr>
                        <a:t>Einhalten der Vorschriften für Arbeitssicherheit, Gesundheits- und Umweltschutz </a:t>
                      </a:r>
                      <a:endParaRPr lang="de-CH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E44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>
                          <a:effectLst/>
                        </a:rPr>
                        <a:t>f1: Gefahren erkennen und Risiken einschätzen </a:t>
                      </a:r>
                      <a:endParaRPr lang="de-CH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>
                          <a:effectLst/>
                        </a:rPr>
                        <a:t>f2: Sicherheitsregeln einhalten und Schutz­massnahmen ergreifen</a:t>
                      </a:r>
                      <a:endParaRPr lang="de-CH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>
                          <a:effectLst/>
                        </a:rPr>
                        <a:t>f3: Vorgaben zur Notfallplanung verstehen und einhalten sowie erste Hilfe leisten</a:t>
                      </a:r>
                      <a:endParaRPr lang="de-CH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>
                          <a:effectLst/>
                        </a:rPr>
                        <a:t>f4: Vorgaben und Empfehlungen zum Gesundheitsschutz befolgen</a:t>
                      </a:r>
                      <a:endParaRPr lang="de-CH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>
                          <a:effectLst/>
                        </a:rPr>
                        <a:t> </a:t>
                      </a:r>
                      <a:endParaRPr lang="de-CH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>
                          <a:effectLst/>
                        </a:rPr>
                        <a:t> </a:t>
                      </a:r>
                      <a:endParaRPr lang="de-CH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 dirty="0">
                          <a:effectLst/>
                        </a:rPr>
                        <a:t> </a:t>
                      </a:r>
                      <a:endParaRPr lang="de-CH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8946909"/>
                  </a:ext>
                </a:extLst>
              </a:tr>
              <a:tr h="596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900" dirty="0" err="1">
                          <a:effectLst/>
                        </a:rPr>
                        <a:t>g</a:t>
                      </a:r>
                      <a:endParaRPr lang="de-CH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900" dirty="0">
                          <a:effectLst/>
                        </a:rPr>
                        <a:t>Mitarbeiten bei betrieb­lichen Aufgaben</a:t>
                      </a:r>
                      <a:endParaRPr lang="de-CH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E44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 dirty="0">
                          <a:effectLst/>
                        </a:rPr>
                        <a:t>g1: Einfache organisatorische Arbeiten im Betrieb ausführen</a:t>
                      </a:r>
                      <a:endParaRPr lang="de-CH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 dirty="0">
                          <a:effectLst/>
                        </a:rPr>
                        <a:t>g2: Einfache </a:t>
                      </a:r>
                      <a:r>
                        <a:rPr lang="de-CH" sz="700" dirty="0" err="1">
                          <a:effectLst/>
                        </a:rPr>
                        <a:t>Metho</a:t>
                      </a:r>
                      <a:r>
                        <a:rPr lang="de-CH" sz="700" dirty="0">
                          <a:effectLst/>
                        </a:rPr>
                        <a:t>-den und Instrumente der forstlichen Planung anwenden</a:t>
                      </a:r>
                      <a:endParaRPr lang="de-CH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 dirty="0">
                          <a:effectLst/>
                        </a:rPr>
                        <a:t>g3: Waldbesucher über den Wald und die Waldwirtschaft informieren</a:t>
                      </a:r>
                      <a:endParaRPr lang="de-CH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 dirty="0">
                          <a:effectLst/>
                        </a:rPr>
                        <a:t>g4</a:t>
                      </a:r>
                      <a:r>
                        <a:rPr lang="de-CH" sz="700">
                          <a:effectLst/>
                        </a:rPr>
                        <a:t>: Situations-gerecht </a:t>
                      </a:r>
                      <a:r>
                        <a:rPr lang="de-CH" sz="700" dirty="0">
                          <a:effectLst/>
                        </a:rPr>
                        <a:t>und verlässlich kommunizieren</a:t>
                      </a:r>
                      <a:endParaRPr lang="de-CH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 dirty="0">
                          <a:effectLst/>
                        </a:rPr>
                        <a:t> </a:t>
                      </a:r>
                      <a:endParaRPr lang="de-CH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 dirty="0">
                          <a:effectLst/>
                        </a:rPr>
                        <a:t> </a:t>
                      </a:r>
                      <a:endParaRPr lang="de-CH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 dirty="0">
                          <a:effectLst/>
                        </a:rPr>
                        <a:t> </a:t>
                      </a:r>
                      <a:endParaRPr lang="de-CH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85" marR="26085" marT="26085" marB="2608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7191887"/>
                  </a:ext>
                </a:extLst>
              </a:tr>
            </a:tbl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B5CE32-DEF1-354A-8C6D-9E3ABB62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15.05.19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33E9085-6B3C-774B-B312-8ADA2E8C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49042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1782</Words>
  <Application>Microsoft Macintosh PowerPoint</Application>
  <PresentationFormat>Bildschirmpräsentation (4:3)</PresentationFormat>
  <Paragraphs>391</Paragraphs>
  <Slides>33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33</vt:i4>
      </vt:variant>
    </vt:vector>
  </HeadingPairs>
  <TitlesOfParts>
    <vt:vector size="43" baseType="lpstr">
      <vt:lpstr>ＭＳ Ｐゴシック</vt:lpstr>
      <vt:lpstr>Arial</vt:lpstr>
      <vt:lpstr>Arial Rounded MT Bold</vt:lpstr>
      <vt:lpstr>Calibri</vt:lpstr>
      <vt:lpstr>Times New Roman</vt:lpstr>
      <vt:lpstr>Verdana</vt:lpstr>
      <vt:lpstr>Wingdings</vt:lpstr>
      <vt:lpstr>Office-Design</vt:lpstr>
      <vt:lpstr>2_Office-Design</vt:lpstr>
      <vt:lpstr>1_Office-Design</vt:lpstr>
      <vt:lpstr>Information über die Revision der Bildungsverordnung Forstwart/-in </vt:lpstr>
      <vt:lpstr>Verantwortlich für die Revision</vt:lpstr>
      <vt:lpstr>Revisionskommission </vt:lpstr>
      <vt:lpstr>Ablauf Revision </vt:lpstr>
      <vt:lpstr>Weshalb brauchte es die Revision?</vt:lpstr>
      <vt:lpstr>Änderung Bildungsverordnung:  Ärztliches Zeugnis fällt weg</vt:lpstr>
      <vt:lpstr>Änderung Bildungsverordnung:  Neu: Qualifikationsprofil mit Handlungskompetenzen</vt:lpstr>
      <vt:lpstr>7 Handlungskompetenzbereiche</vt:lpstr>
      <vt:lpstr>Handlungskompetenzen</vt:lpstr>
      <vt:lpstr>Änderung Bildungsverordnung:  Berufsfachschule Lektionentafel</vt:lpstr>
      <vt:lpstr>Änderung Bildungsverordnung:  Überbetriebliche Kurse üK</vt:lpstr>
      <vt:lpstr>Überbetriebliche Kurse</vt:lpstr>
      <vt:lpstr>üK und verkürzte Lehre</vt:lpstr>
      <vt:lpstr>Bildungsverordnung:  Benotung üK</vt:lpstr>
      <vt:lpstr>Bildungsverordnung:  Benotung Leistungen im Betrieb</vt:lpstr>
      <vt:lpstr>Änderung Bildungsverordnung: Erfahrungsnote Herbarium fällt weg  </vt:lpstr>
      <vt:lpstr>Bildungsverordnung QV: Praktische Arbeit I - Holzernte </vt:lpstr>
      <vt:lpstr>Änderung Bildungsverordnung QV: Praktische Arbeit II – Waldbau und andere Forstarbeiten </vt:lpstr>
      <vt:lpstr>Änderung Bildungsverordnung:  QV: Prüfung Berufskenntnisse</vt:lpstr>
      <vt:lpstr>Gibt es Unterschiede in der Ausbildung?</vt:lpstr>
      <vt:lpstr>Neuerungen Bildungsplan: HKB a: Holz ernten</vt:lpstr>
      <vt:lpstr>Neuerungen Bildungsplan: HKB b: «Pflege Wald / Sonderstandorte»</vt:lpstr>
      <vt:lpstr>Neuerungen Bildungsplan: HKB b: «Pflege Wald / Sonderstandorte»</vt:lpstr>
      <vt:lpstr>Neuerungen Bildungsplan: HKB c: «Waldschutz»</vt:lpstr>
      <vt:lpstr>Neuerungen Bildungsplan: HKB c: «Waldschutz»</vt:lpstr>
      <vt:lpstr>Neuerungen Bildungsplan: HKB d: Forstliches Bauwesen</vt:lpstr>
      <vt:lpstr>Neuerungen Bildungsplan: HKB e: Arbeitsmittel bedienen und unterhalten</vt:lpstr>
      <vt:lpstr>Neuerungen Bildungsplan: HKB f: Arbeitssicherheit, Gesundheits- und Umweltschutz</vt:lpstr>
      <vt:lpstr>Neuerungen Bildungsplan: HKB g: Mitarbeiten bei betrieblichen Aufgaben</vt:lpstr>
      <vt:lpstr>Anhang 2: Begleitende Massnahmen</vt:lpstr>
      <vt:lpstr>Wie geht‘s weiter? </vt:lpstr>
      <vt:lpstr>Rahmenprogramme üK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CODOC – 20 Jahre im Dienste der forstlichen Ausbildung</dc:title>
  <dc:creator>Rolf Dürig</dc:creator>
  <cp:lastModifiedBy>Rolf Dürig</cp:lastModifiedBy>
  <cp:revision>1049</cp:revision>
  <cp:lastPrinted>2015-08-20T20:45:05Z</cp:lastPrinted>
  <dcterms:created xsi:type="dcterms:W3CDTF">2008-11-14T05:47:40Z</dcterms:created>
  <dcterms:modified xsi:type="dcterms:W3CDTF">2019-05-15T15:27:24Z</dcterms:modified>
</cp:coreProperties>
</file>